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82" r:id="rId5"/>
  </p:sldMasterIdLst>
  <p:notesMasterIdLst>
    <p:notesMasterId r:id="rId20"/>
  </p:notesMasterIdLst>
  <p:sldIdLst>
    <p:sldId id="324" r:id="rId6"/>
    <p:sldId id="325" r:id="rId7"/>
    <p:sldId id="326" r:id="rId8"/>
    <p:sldId id="328" r:id="rId9"/>
    <p:sldId id="327" r:id="rId10"/>
    <p:sldId id="335" r:id="rId11"/>
    <p:sldId id="260" r:id="rId12"/>
    <p:sldId id="329" r:id="rId13"/>
    <p:sldId id="336" r:id="rId14"/>
    <p:sldId id="330" r:id="rId15"/>
    <p:sldId id="332" r:id="rId16"/>
    <p:sldId id="301" r:id="rId17"/>
    <p:sldId id="323" r:id="rId18"/>
    <p:sldId id="333" r:id="rId19"/>
  </p:sldIdLst>
  <p:sldSz cx="6858000" cy="9144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160" userDrawn="1">
          <p15:clr>
            <a:srgbClr val="A4A3A4"/>
          </p15:clr>
        </p15:guide>
        <p15:guide id="3" orient="horz" pos="793" userDrawn="1">
          <p15:clr>
            <a:srgbClr val="A4A3A4"/>
          </p15:clr>
        </p15:guide>
        <p15:guide id="4" orient="horz" pos="5173" userDrawn="1">
          <p15:clr>
            <a:srgbClr val="A4A3A4"/>
          </p15:clr>
        </p15:guide>
        <p15:guide id="5" pos="2001" userDrawn="1">
          <p15:clr>
            <a:srgbClr val="A4A3A4"/>
          </p15:clr>
        </p15:guide>
        <p15:guide id="6" pos="231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82827"/>
    <a:srgbClr val="D79E4D"/>
    <a:srgbClr val="C7AC65"/>
    <a:srgbClr val="F8931A"/>
    <a:srgbClr val="666666"/>
    <a:srgbClr val="D9D9D9"/>
    <a:srgbClr val="0A3C5A"/>
    <a:srgbClr val="00B0E6"/>
    <a:srgbClr val="0084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31" autoAdjust="0"/>
    <p:restoredTop sz="94360" autoAdjust="0"/>
  </p:normalViewPr>
  <p:slideViewPr>
    <p:cSldViewPr snapToGrid="0">
      <p:cViewPr varScale="1">
        <p:scale>
          <a:sx n="77" d="100"/>
          <a:sy n="77" d="100"/>
        </p:scale>
        <p:origin x="2984" y="176"/>
      </p:cViewPr>
      <p:guideLst>
        <p:guide pos="2160"/>
        <p:guide orient="horz" pos="793"/>
        <p:guide orient="horz" pos="5173"/>
        <p:guide pos="2001"/>
        <p:guide pos="2319"/>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1201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31408398950131228"/>
          <c:y val="0.26718053540338083"/>
          <c:w val="0.39126334208223973"/>
          <c:h val="0.53909285278315655"/>
        </c:manualLayout>
      </c:layout>
      <c:pieChart>
        <c:varyColors val="1"/>
        <c:ser>
          <c:idx val="0"/>
          <c:order val="0"/>
          <c:tx>
            <c:strRef>
              <c:f>Sheet1!$B$1</c:f>
              <c:strCache>
                <c:ptCount val="1"/>
                <c:pt idx="0">
                  <c:v>Sales</c:v>
                </c:pt>
              </c:strCache>
            </c:strRef>
          </c:tx>
          <c:dPt>
            <c:idx val="0"/>
            <c:bubble3D val="0"/>
            <c:spPr>
              <a:solidFill>
                <a:schemeClr val="accent4">
                  <a:shade val="50000"/>
                </a:schemeClr>
              </a:solidFill>
              <a:ln>
                <a:noFill/>
              </a:ln>
              <a:effectLst/>
            </c:spPr>
            <c:extLst>
              <c:ext xmlns:c16="http://schemas.microsoft.com/office/drawing/2014/chart" uri="{C3380CC4-5D6E-409C-BE32-E72D297353CC}">
                <c16:uniqueId val="{00000001-B9D1-6E42-90D2-0C5E28D10EE9}"/>
              </c:ext>
            </c:extLst>
          </c:dPt>
          <c:dPt>
            <c:idx val="1"/>
            <c:bubble3D val="0"/>
            <c:spPr>
              <a:solidFill>
                <a:schemeClr val="accent4">
                  <a:shade val="70000"/>
                </a:schemeClr>
              </a:solidFill>
              <a:ln>
                <a:noFill/>
              </a:ln>
              <a:effectLst/>
            </c:spPr>
            <c:extLst>
              <c:ext xmlns:c16="http://schemas.microsoft.com/office/drawing/2014/chart" uri="{C3380CC4-5D6E-409C-BE32-E72D297353CC}">
                <c16:uniqueId val="{00000003-B9D1-6E42-90D2-0C5E28D10EE9}"/>
              </c:ext>
            </c:extLst>
          </c:dPt>
          <c:dPt>
            <c:idx val="2"/>
            <c:bubble3D val="0"/>
            <c:spPr>
              <a:solidFill>
                <a:schemeClr val="accent4">
                  <a:shade val="90000"/>
                </a:schemeClr>
              </a:solidFill>
              <a:ln>
                <a:noFill/>
              </a:ln>
              <a:effectLst/>
            </c:spPr>
            <c:extLst>
              <c:ext xmlns:c16="http://schemas.microsoft.com/office/drawing/2014/chart" uri="{C3380CC4-5D6E-409C-BE32-E72D297353CC}">
                <c16:uniqueId val="{00000005-B9D1-6E42-90D2-0C5E28D10EE9}"/>
              </c:ext>
            </c:extLst>
          </c:dPt>
          <c:dPt>
            <c:idx val="3"/>
            <c:bubble3D val="0"/>
            <c:spPr>
              <a:solidFill>
                <a:schemeClr val="accent4">
                  <a:tint val="90000"/>
                </a:schemeClr>
              </a:solidFill>
              <a:ln>
                <a:noFill/>
              </a:ln>
              <a:effectLst/>
            </c:spPr>
            <c:extLst>
              <c:ext xmlns:c16="http://schemas.microsoft.com/office/drawing/2014/chart" uri="{C3380CC4-5D6E-409C-BE32-E72D297353CC}">
                <c16:uniqueId val="{00000007-B9D1-6E42-90D2-0C5E28D10EE9}"/>
              </c:ext>
            </c:extLst>
          </c:dPt>
          <c:dPt>
            <c:idx val="4"/>
            <c:bubble3D val="0"/>
            <c:spPr>
              <a:solidFill>
                <a:schemeClr val="accent4">
                  <a:tint val="70000"/>
                </a:schemeClr>
              </a:solidFill>
              <a:ln>
                <a:noFill/>
              </a:ln>
              <a:effectLst/>
            </c:spPr>
            <c:extLst>
              <c:ext xmlns:c16="http://schemas.microsoft.com/office/drawing/2014/chart" uri="{C3380CC4-5D6E-409C-BE32-E72D297353CC}">
                <c16:uniqueId val="{00000009-B9D1-6E42-90D2-0C5E28D10EE9}"/>
              </c:ext>
            </c:extLst>
          </c:dPt>
          <c:dPt>
            <c:idx val="5"/>
            <c:bubble3D val="0"/>
            <c:spPr>
              <a:solidFill>
                <a:schemeClr val="accent4">
                  <a:tint val="50000"/>
                </a:schemeClr>
              </a:solidFill>
              <a:ln>
                <a:noFill/>
              </a:ln>
              <a:effectLst/>
            </c:spPr>
            <c:extLst>
              <c:ext xmlns:c16="http://schemas.microsoft.com/office/drawing/2014/chart" uri="{C3380CC4-5D6E-409C-BE32-E72D297353CC}">
                <c16:uniqueId val="{0000000B-B9D1-6E42-90D2-0C5E28D10EE9}"/>
              </c:ext>
            </c:extLst>
          </c:dPt>
          <c:dLbls>
            <c:dLbl>
              <c:idx val="0"/>
              <c:layout>
                <c:manualLayout>
                  <c:x val="2.3737844479113181E-2"/>
                  <c:y val="-8.1648955299206141E-2"/>
                </c:manualLayout>
              </c:layout>
              <c:dLblPos val="bestFi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B9D1-6E42-90D2-0C5E28D10EE9}"/>
                </c:ext>
              </c:extLst>
            </c:dLbl>
            <c:dLbl>
              <c:idx val="1"/>
              <c:spPr>
                <a:noFill/>
                <a:ln>
                  <a:noFill/>
                </a:ln>
                <a:effectLst/>
              </c:spPr>
              <c:txPr>
                <a:bodyPr rot="0" spcFirstLastPara="1" vertOverflow="ellipsis" vert="horz" wrap="square" lIns="38100" tIns="19050" rIns="38100" bIns="19050" anchor="ctr" anchorCtr="1">
                  <a:noAutofit/>
                </a:bodyPr>
                <a:lstStyle/>
                <a:p>
                  <a:pPr>
                    <a:defRPr sz="600" b="0" i="0" u="none" strike="noStrike" kern="1200" baseline="0">
                      <a:solidFill>
                        <a:schemeClr val="bg1"/>
                      </a:solidFill>
                      <a:latin typeface="Gotham HTF Book" pitchFamily="2" charset="77"/>
                      <a:ea typeface="+mn-ea"/>
                      <a:cs typeface="+mn-cs"/>
                    </a:defRPr>
                  </a:pPr>
                  <a:endParaRPr lang="en-US"/>
                </a:p>
              </c:txPr>
              <c:dLblPos val="outEnd"/>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2945928803911694"/>
                      <c:h val="0.16321152021755908"/>
                    </c:manualLayout>
                  </c15:layout>
                </c:ext>
                <c:ext xmlns:c16="http://schemas.microsoft.com/office/drawing/2014/chart" uri="{C3380CC4-5D6E-409C-BE32-E72D297353CC}">
                  <c16:uniqueId val="{00000003-B9D1-6E42-90D2-0C5E28D10EE9}"/>
                </c:ext>
              </c:extLst>
            </c:dLbl>
            <c:dLbl>
              <c:idx val="3"/>
              <c:layout>
                <c:manualLayout>
                  <c:x val="9.9164097516184074E-2"/>
                  <c:y val="-1.1853967042398522E-2"/>
                </c:manualLayout>
              </c:layout>
              <c:spPr>
                <a:noFill/>
                <a:ln>
                  <a:noFill/>
                </a:ln>
                <a:effectLst/>
              </c:spPr>
              <c:txPr>
                <a:bodyPr rot="0" spcFirstLastPara="1" vertOverflow="ellipsis" vert="horz" wrap="none" lIns="38100" tIns="19050" rIns="38100" bIns="19050" anchor="ctr" anchorCtr="1">
                  <a:noAutofit/>
                </a:bodyPr>
                <a:lstStyle/>
                <a:p>
                  <a:pPr>
                    <a:defRPr sz="600" b="0" i="0" u="none" strike="noStrike" kern="1200" baseline="0">
                      <a:solidFill>
                        <a:schemeClr val="bg1"/>
                      </a:solidFill>
                      <a:latin typeface="Gotham HTF Book" pitchFamily="2" charset="77"/>
                      <a:ea typeface="+mn-ea"/>
                      <a:cs typeface="+mn-cs"/>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38232779235928843"/>
                      <c:h val="0.12283402235716523"/>
                    </c:manualLayout>
                  </c15:layout>
                </c:ext>
                <c:ext xmlns:c16="http://schemas.microsoft.com/office/drawing/2014/chart" uri="{C3380CC4-5D6E-409C-BE32-E72D297353CC}">
                  <c16:uniqueId val="{00000007-B9D1-6E42-90D2-0C5E28D10EE9}"/>
                </c:ext>
              </c:extLst>
            </c:dLbl>
            <c:dLbl>
              <c:idx val="5"/>
              <c:layout>
                <c:manualLayout>
                  <c:x val="7.9126148263710637E-3"/>
                  <c:y val="-9.1216187709019514E-3"/>
                </c:manualLayout>
              </c:layout>
              <c:dLblPos val="bestFi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B-B9D1-6E42-90D2-0C5E28D10EE9}"/>
                </c:ext>
              </c:extLst>
            </c:dLbl>
            <c:spPr>
              <a:noFill/>
              <a:ln>
                <a:noFill/>
              </a:ln>
              <a:effectLst/>
            </c:spPr>
            <c:txPr>
              <a:bodyPr rot="0" spcFirstLastPara="1" vertOverflow="ellipsis" vert="horz" wrap="none" lIns="38100" tIns="19050" rIns="38100" bIns="19050" anchor="ctr" anchorCtr="1">
                <a:spAutoFit/>
              </a:bodyPr>
              <a:lstStyle/>
              <a:p>
                <a:pPr>
                  <a:defRPr sz="600" b="0" i="0" u="none" strike="noStrike" kern="1200" baseline="0">
                    <a:solidFill>
                      <a:schemeClr val="bg1"/>
                    </a:solidFill>
                    <a:latin typeface="Gotham HTF Book" pitchFamily="2" charset="77"/>
                    <a:ea typeface="+mn-ea"/>
                    <a:cs typeface="+mn-cs"/>
                  </a:defRPr>
                </a:pPr>
                <a:endParaRPr lang="en-US"/>
              </a:p>
            </c:txPr>
            <c:dLblPos val="outEnd"/>
            <c:showLegendKey val="0"/>
            <c:showVal val="1"/>
            <c:showCatName val="1"/>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a:noFill/>
                  <a:ln>
                    <a:noFill/>
                  </a:ln>
                </c15:spPr>
              </c:ext>
            </c:extLst>
          </c:dLbls>
          <c:cat>
            <c:strRef>
              <c:f>Sheet1!$A$2:$A$7</c:f>
              <c:strCache>
                <c:ptCount val="6"/>
                <c:pt idx="0">
                  <c:v>Epicenter Equity Corp</c:v>
                </c:pt>
                <c:pt idx="1">
                  <c:v>ECAP</c:v>
                </c:pt>
                <c:pt idx="2">
                  <c:v>Airgrabs</c:v>
                </c:pt>
                <c:pt idx="3">
                  <c:v>Staking</c:v>
                </c:pt>
                <c:pt idx="4">
                  <c:v>Operators</c:v>
                </c:pt>
                <c:pt idx="5">
                  <c:v>Contributors</c:v>
                </c:pt>
              </c:strCache>
            </c:strRef>
          </c:cat>
          <c:val>
            <c:numRef>
              <c:f>Sheet1!$B$2:$B$7</c:f>
              <c:numCache>
                <c:formatCode>0%</c:formatCode>
                <c:ptCount val="6"/>
                <c:pt idx="0">
                  <c:v>0.2</c:v>
                </c:pt>
                <c:pt idx="1">
                  <c:v>0.2</c:v>
                </c:pt>
                <c:pt idx="2">
                  <c:v>0.1</c:v>
                </c:pt>
                <c:pt idx="3">
                  <c:v>0.1</c:v>
                </c:pt>
                <c:pt idx="4">
                  <c:v>0.1</c:v>
                </c:pt>
                <c:pt idx="5">
                  <c:v>0.1</c:v>
                </c:pt>
              </c:numCache>
            </c:numRef>
          </c:val>
          <c:extLst>
            <c:ext xmlns:c16="http://schemas.microsoft.com/office/drawing/2014/chart" uri="{C3380CC4-5D6E-409C-BE32-E72D297353CC}">
              <c16:uniqueId val="{0000000C-B9D1-6E42-90D2-0C5E28D10EE9}"/>
            </c:ext>
          </c:extLst>
        </c:ser>
        <c:dLbls>
          <c:showLegendKey val="0"/>
          <c:showVal val="0"/>
          <c:showCatName val="0"/>
          <c:showSerName val="0"/>
          <c:showPercent val="0"/>
          <c:showBubbleSize val="0"/>
          <c:showLeaderLines val="0"/>
        </c:dLbls>
        <c:firstSliceAng val="222"/>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31408398950131228"/>
          <c:y val="0.26718053540338083"/>
          <c:w val="0.39126334208223973"/>
          <c:h val="0.53909285278315655"/>
        </c:manualLayout>
      </c:layout>
      <c:pieChart>
        <c:varyColors val="1"/>
        <c:ser>
          <c:idx val="0"/>
          <c:order val="0"/>
          <c:tx>
            <c:strRef>
              <c:f>Sheet1!$B$1</c:f>
              <c:strCache>
                <c:ptCount val="1"/>
                <c:pt idx="0">
                  <c:v>Sales</c:v>
                </c:pt>
              </c:strCache>
            </c:strRef>
          </c:tx>
          <c:dPt>
            <c:idx val="0"/>
            <c:bubble3D val="0"/>
            <c:spPr>
              <a:solidFill>
                <a:schemeClr val="accent4">
                  <a:shade val="44000"/>
                </a:schemeClr>
              </a:solidFill>
              <a:ln>
                <a:noFill/>
              </a:ln>
              <a:effectLst/>
            </c:spPr>
            <c:extLst>
              <c:ext xmlns:c16="http://schemas.microsoft.com/office/drawing/2014/chart" uri="{C3380CC4-5D6E-409C-BE32-E72D297353CC}">
                <c16:uniqueId val="{00000001-5E0B-4F46-AE5F-F62E20E9CE32}"/>
              </c:ext>
            </c:extLst>
          </c:dPt>
          <c:dPt>
            <c:idx val="1"/>
            <c:bubble3D val="0"/>
            <c:spPr>
              <a:solidFill>
                <a:schemeClr val="accent4">
                  <a:shade val="58000"/>
                </a:schemeClr>
              </a:solidFill>
              <a:ln>
                <a:noFill/>
              </a:ln>
              <a:effectLst/>
            </c:spPr>
            <c:extLst>
              <c:ext xmlns:c16="http://schemas.microsoft.com/office/drawing/2014/chart" uri="{C3380CC4-5D6E-409C-BE32-E72D297353CC}">
                <c16:uniqueId val="{00000003-5E0B-4F46-AE5F-F62E20E9CE32}"/>
              </c:ext>
            </c:extLst>
          </c:dPt>
          <c:dPt>
            <c:idx val="2"/>
            <c:bubble3D val="0"/>
            <c:spPr>
              <a:solidFill>
                <a:schemeClr val="accent4">
                  <a:shade val="72000"/>
                </a:schemeClr>
              </a:solidFill>
              <a:ln>
                <a:noFill/>
              </a:ln>
              <a:effectLst/>
            </c:spPr>
            <c:extLst>
              <c:ext xmlns:c16="http://schemas.microsoft.com/office/drawing/2014/chart" uri="{C3380CC4-5D6E-409C-BE32-E72D297353CC}">
                <c16:uniqueId val="{00000005-5E0B-4F46-AE5F-F62E20E9CE32}"/>
              </c:ext>
            </c:extLst>
          </c:dPt>
          <c:dPt>
            <c:idx val="3"/>
            <c:bubble3D val="0"/>
            <c:spPr>
              <a:solidFill>
                <a:schemeClr val="accent4">
                  <a:shade val="86000"/>
                </a:schemeClr>
              </a:solidFill>
              <a:ln>
                <a:noFill/>
              </a:ln>
              <a:effectLst/>
            </c:spPr>
            <c:extLst>
              <c:ext xmlns:c16="http://schemas.microsoft.com/office/drawing/2014/chart" uri="{C3380CC4-5D6E-409C-BE32-E72D297353CC}">
                <c16:uniqueId val="{00000007-5E0B-4F46-AE5F-F62E20E9CE32}"/>
              </c:ext>
            </c:extLst>
          </c:dPt>
          <c:dPt>
            <c:idx val="4"/>
            <c:bubble3D val="0"/>
            <c:spPr>
              <a:solidFill>
                <a:schemeClr val="accent4"/>
              </a:solidFill>
              <a:ln>
                <a:noFill/>
              </a:ln>
              <a:effectLst/>
            </c:spPr>
            <c:extLst>
              <c:ext xmlns:c16="http://schemas.microsoft.com/office/drawing/2014/chart" uri="{C3380CC4-5D6E-409C-BE32-E72D297353CC}">
                <c16:uniqueId val="{00000002-D44F-D043-AC82-FCE22DD7C566}"/>
              </c:ext>
            </c:extLst>
          </c:dPt>
          <c:dPt>
            <c:idx val="5"/>
            <c:bubble3D val="0"/>
            <c:spPr>
              <a:solidFill>
                <a:schemeClr val="accent4">
                  <a:tint val="86000"/>
                </a:schemeClr>
              </a:solidFill>
              <a:ln>
                <a:noFill/>
              </a:ln>
              <a:effectLst/>
            </c:spPr>
            <c:extLst>
              <c:ext xmlns:c16="http://schemas.microsoft.com/office/drawing/2014/chart" uri="{C3380CC4-5D6E-409C-BE32-E72D297353CC}">
                <c16:uniqueId val="{00000004-D44F-D043-AC82-FCE22DD7C566}"/>
              </c:ext>
            </c:extLst>
          </c:dPt>
          <c:dPt>
            <c:idx val="6"/>
            <c:bubble3D val="0"/>
            <c:spPr>
              <a:solidFill>
                <a:schemeClr val="accent4">
                  <a:tint val="72000"/>
                </a:schemeClr>
              </a:solidFill>
              <a:ln>
                <a:noFill/>
              </a:ln>
              <a:effectLst/>
            </c:spPr>
            <c:extLst>
              <c:ext xmlns:c16="http://schemas.microsoft.com/office/drawing/2014/chart" uri="{C3380CC4-5D6E-409C-BE32-E72D297353CC}">
                <c16:uniqueId val="{00000003-D44F-D043-AC82-FCE22DD7C566}"/>
              </c:ext>
            </c:extLst>
          </c:dPt>
          <c:dPt>
            <c:idx val="7"/>
            <c:bubble3D val="0"/>
            <c:spPr>
              <a:solidFill>
                <a:schemeClr val="accent4">
                  <a:tint val="58000"/>
                </a:schemeClr>
              </a:solidFill>
              <a:ln>
                <a:noFill/>
              </a:ln>
              <a:effectLst/>
            </c:spPr>
            <c:extLst>
              <c:ext xmlns:c16="http://schemas.microsoft.com/office/drawing/2014/chart" uri="{C3380CC4-5D6E-409C-BE32-E72D297353CC}">
                <c16:uniqueId val="{00000001-D44F-D043-AC82-FCE22DD7C566}"/>
              </c:ext>
            </c:extLst>
          </c:dPt>
          <c:dPt>
            <c:idx val="8"/>
            <c:bubble3D val="0"/>
            <c:spPr>
              <a:solidFill>
                <a:schemeClr val="accent4">
                  <a:tint val="44000"/>
                </a:schemeClr>
              </a:solidFill>
              <a:ln>
                <a:noFill/>
              </a:ln>
              <a:effectLst/>
            </c:spPr>
            <c:extLst>
              <c:ext xmlns:c16="http://schemas.microsoft.com/office/drawing/2014/chart" uri="{C3380CC4-5D6E-409C-BE32-E72D297353CC}">
                <c16:uniqueId val="{00000000-D44F-D043-AC82-FCE22DD7C566}"/>
              </c:ext>
            </c:extLst>
          </c:dPt>
          <c:dLbls>
            <c:dLbl>
              <c:idx val="1"/>
              <c:layout>
                <c:manualLayout>
                  <c:x val="3.5606922478804127E-2"/>
                  <c:y val="5.1030597062003786E-3"/>
                </c:manualLayout>
              </c:layout>
              <c:numFmt formatCode="#,##0.0&quot;M&quot;" sourceLinked="0"/>
              <c:spPr>
                <a:noFill/>
                <a:ln>
                  <a:noFill/>
                </a:ln>
                <a:effectLst/>
              </c:spPr>
              <c:txPr>
                <a:bodyPr rot="0" spcFirstLastPara="1" vertOverflow="ellipsis" vert="horz" wrap="square" lIns="38100" tIns="19050" rIns="38100" bIns="19050" anchor="ctr" anchorCtr="1">
                  <a:noAutofit/>
                </a:bodyPr>
                <a:lstStyle/>
                <a:p>
                  <a:pPr>
                    <a:defRPr sz="600" b="0" i="0" u="none" strike="noStrike" kern="1200" baseline="0">
                      <a:solidFill>
                        <a:schemeClr val="bg1"/>
                      </a:solidFill>
                      <a:latin typeface="Gotham HTF Book" pitchFamily="2" charset="77"/>
                      <a:ea typeface="+mn-ea"/>
                      <a:cs typeface="+mn-cs"/>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2945928803911694"/>
                      <c:h val="0.17341763962995987"/>
                    </c:manualLayout>
                  </c15:layout>
                </c:ext>
                <c:ext xmlns:c16="http://schemas.microsoft.com/office/drawing/2014/chart" uri="{C3380CC4-5D6E-409C-BE32-E72D297353CC}">
                  <c16:uniqueId val="{00000003-5E0B-4F46-AE5F-F62E20E9CE32}"/>
                </c:ext>
              </c:extLst>
            </c:dLbl>
            <c:dLbl>
              <c:idx val="2"/>
              <c:dLblPos val="out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E0B-4F46-AE5F-F62E20E9CE32}"/>
                </c:ext>
              </c:extLst>
            </c:dLbl>
            <c:dLbl>
              <c:idx val="3"/>
              <c:layout>
                <c:manualLayout>
                  <c:x val="4.0157610564773787E-2"/>
                  <c:y val="6.4691929892799635E-2"/>
                </c:manualLayout>
              </c:layout>
              <c:numFmt formatCode="#,##0.0&quot;M&quot;" sourceLinked="0"/>
              <c:spPr>
                <a:noFill/>
                <a:ln>
                  <a:noFill/>
                </a:ln>
                <a:effectLst/>
              </c:spPr>
              <c:txPr>
                <a:bodyPr rot="0" spcFirstLastPara="1" vertOverflow="ellipsis" vert="horz" wrap="none" lIns="38100" tIns="19050" rIns="38100" bIns="19050" anchor="ctr" anchorCtr="1">
                  <a:noAutofit/>
                </a:bodyPr>
                <a:lstStyle/>
                <a:p>
                  <a:pPr>
                    <a:defRPr sz="600" b="0" i="0" u="none" strike="noStrike" kern="1200" baseline="0">
                      <a:solidFill>
                        <a:schemeClr val="bg1"/>
                      </a:solidFill>
                      <a:latin typeface="Gotham HTF Book" pitchFamily="2" charset="77"/>
                      <a:ea typeface="+mn-ea"/>
                      <a:cs typeface="+mn-cs"/>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38232779235928843"/>
                      <c:h val="0.12283402235716523"/>
                    </c:manualLayout>
                  </c15:layout>
                </c:ext>
                <c:ext xmlns:c16="http://schemas.microsoft.com/office/drawing/2014/chart" uri="{C3380CC4-5D6E-409C-BE32-E72D297353CC}">
                  <c16:uniqueId val="{00000007-5E0B-4F46-AE5F-F62E20E9CE32}"/>
                </c:ext>
              </c:extLst>
            </c:dLbl>
            <c:dLbl>
              <c:idx val="4"/>
              <c:layout>
                <c:manualLayout>
                  <c:x val="-5.1431996371411909E-2"/>
                  <c:y val="3.5721417943402646E-2"/>
                </c:manualLayout>
              </c:layout>
              <c:dLblPos val="bestFi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2-D44F-D043-AC82-FCE22DD7C566}"/>
                </c:ext>
              </c:extLst>
            </c:dLbl>
            <c:dLbl>
              <c:idx val="5"/>
              <c:layout>
                <c:manualLayout>
                  <c:x val="-0.10682030015600935"/>
                  <c:y val="-4.0824477649603001E-2"/>
                </c:manualLayout>
              </c:layout>
              <c:dLblPos val="bestFi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4-D44F-D043-AC82-FCE22DD7C566}"/>
                </c:ext>
              </c:extLst>
            </c:dLbl>
            <c:dLbl>
              <c:idx val="6"/>
              <c:layout>
                <c:manualLayout>
                  <c:x val="-3.9563074131855318E-3"/>
                  <c:y val="-7.1442835886805292E-2"/>
                </c:manualLayout>
              </c:layout>
              <c:dLblPos val="bestFi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D44F-D043-AC82-FCE22DD7C566}"/>
                </c:ext>
              </c:extLst>
            </c:dLbl>
            <c:dLbl>
              <c:idx val="7"/>
              <c:layout>
                <c:manualLayout>
                  <c:x val="0.14242706687467913"/>
                  <c:y val="-0.13778241115954776"/>
                </c:manualLayout>
              </c:layout>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24107369821910096"/>
                      <c:h val="8.2033894763658008E-2"/>
                    </c:manualLayout>
                  </c15:layout>
                </c:ext>
                <c:ext xmlns:c16="http://schemas.microsoft.com/office/drawing/2014/chart" uri="{C3380CC4-5D6E-409C-BE32-E72D297353CC}">
                  <c16:uniqueId val="{00000001-D44F-D043-AC82-FCE22DD7C566}"/>
                </c:ext>
              </c:extLst>
            </c:dLbl>
            <c:dLbl>
              <c:idx val="8"/>
              <c:layout>
                <c:manualLayout>
                  <c:x val="0.2255095225515753"/>
                  <c:y val="-3.061835823720227E-2"/>
                </c:manualLayout>
              </c:layout>
              <c:dLblPos val="bestFi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0-D44F-D043-AC82-FCE22DD7C566}"/>
                </c:ext>
              </c:extLst>
            </c:dLbl>
            <c:numFmt formatCode="#,##0.0&quot;M&quot;" sourceLinked="0"/>
            <c:spPr>
              <a:noFill/>
              <a:ln>
                <a:noFill/>
              </a:ln>
              <a:effectLst/>
            </c:spPr>
            <c:txPr>
              <a:bodyPr rot="0" spcFirstLastPara="1" vertOverflow="ellipsis" vert="horz" wrap="none" lIns="38100" tIns="19050" rIns="38100" bIns="19050" anchor="ctr" anchorCtr="1">
                <a:spAutoFit/>
              </a:bodyPr>
              <a:lstStyle/>
              <a:p>
                <a:pPr>
                  <a:defRPr sz="600" b="0" i="0" u="none" strike="noStrike" kern="1200" baseline="0">
                    <a:solidFill>
                      <a:schemeClr val="bg1"/>
                    </a:solidFill>
                    <a:latin typeface="Gotham HTF Book" pitchFamily="2" charset="77"/>
                    <a:ea typeface="+mn-ea"/>
                    <a:cs typeface="+mn-cs"/>
                  </a:defRPr>
                </a:pPr>
                <a:endParaRPr lang="en-US"/>
              </a:p>
            </c:txPr>
            <c:dLblPos val="outEnd"/>
            <c:showLegendKey val="0"/>
            <c:showVal val="1"/>
            <c:showCatName val="1"/>
            <c:showSerName val="0"/>
            <c:showPercent val="0"/>
            <c:showBubbleSize val="0"/>
            <c:separator>
</c:separator>
            <c:showLeaderLines val="1"/>
            <c:leaderLines>
              <c:spPr>
                <a:ln w="6350" cap="flat" cmpd="sng" algn="ctr">
                  <a:solidFill>
                    <a:schemeClr val="tx1">
                      <a:lumMod val="40000"/>
                      <a:lumOff val="60000"/>
                    </a:schemeClr>
                  </a:solidFill>
                  <a:prstDash val="solid"/>
                  <a:round/>
                </a:ln>
                <a:effectLst/>
              </c:spPr>
            </c:leaderLines>
            <c:extLst>
              <c:ext xmlns:c15="http://schemas.microsoft.com/office/drawing/2012/chart" uri="{CE6537A1-D6FC-4f65-9D91-7224C49458BB}">
                <c15:spPr xmlns:c15="http://schemas.microsoft.com/office/drawing/2012/chart">
                  <a:prstGeom prst="rect">
                    <a:avLst/>
                  </a:prstGeom>
                  <a:noFill/>
                  <a:ln>
                    <a:noFill/>
                  </a:ln>
                </c15:spPr>
              </c:ext>
            </c:extLst>
          </c:dLbls>
          <c:cat>
            <c:strRef>
              <c:f>Sheet1!$A$2:$A$10</c:f>
              <c:strCache>
                <c:ptCount val="9"/>
                <c:pt idx="0">
                  <c:v>EPIC Holders</c:v>
                </c:pt>
                <c:pt idx="1">
                  <c:v>Epicenter Equity Corp</c:v>
                </c:pt>
                <c:pt idx="2">
                  <c:v>Epicenter DAO</c:v>
                </c:pt>
                <c:pt idx="3">
                  <c:v>Contributors</c:v>
                </c:pt>
                <c:pt idx="4">
                  <c:v>Organizations</c:v>
                </c:pt>
                <c:pt idx="5">
                  <c:v>AirGrab</c:v>
                </c:pt>
                <c:pt idx="6">
                  <c:v>Advisors</c:v>
                </c:pt>
                <c:pt idx="7">
                  <c:v>Institutional Supporters</c:v>
                </c:pt>
                <c:pt idx="8">
                  <c:v>Auction</c:v>
                </c:pt>
              </c:strCache>
            </c:strRef>
          </c:cat>
          <c:val>
            <c:numRef>
              <c:f>Sheet1!$B$2:$B$10</c:f>
              <c:numCache>
                <c:formatCode>General</c:formatCode>
                <c:ptCount val="9"/>
                <c:pt idx="0">
                  <c:v>10.8</c:v>
                </c:pt>
                <c:pt idx="1">
                  <c:v>5</c:v>
                </c:pt>
                <c:pt idx="2">
                  <c:v>3.8</c:v>
                </c:pt>
                <c:pt idx="3">
                  <c:v>3.08</c:v>
                </c:pt>
                <c:pt idx="4">
                  <c:v>0.15</c:v>
                </c:pt>
                <c:pt idx="5">
                  <c:v>0.36</c:v>
                </c:pt>
                <c:pt idx="6">
                  <c:v>0.23</c:v>
                </c:pt>
                <c:pt idx="7">
                  <c:v>0.21</c:v>
                </c:pt>
                <c:pt idx="8">
                  <c:v>1.3</c:v>
                </c:pt>
              </c:numCache>
            </c:numRef>
          </c:val>
          <c:extLst>
            <c:ext xmlns:c16="http://schemas.microsoft.com/office/drawing/2014/chart" uri="{C3380CC4-5D6E-409C-BE32-E72D297353CC}">
              <c16:uniqueId val="{0000000C-5E0B-4F46-AE5F-F62E20E9CE3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2.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6A9518-A6F0-41B7-BAA2-12C228E5F127}" type="datetimeFigureOut">
              <a:rPr lang="en-US" smtClean="0"/>
              <a:t>8/5/21</a:t>
            </a:fld>
            <a:endParaRPr lang="en-US" dirty="0"/>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D8F627-D2E9-4B61-95B4-541160A89C9D}" type="slidenum">
              <a:rPr lang="en-US" smtClean="0"/>
              <a:t>‹#›</a:t>
            </a:fld>
            <a:endParaRPr lang="en-US" dirty="0"/>
          </a:p>
        </p:txBody>
      </p:sp>
    </p:spTree>
    <p:extLst>
      <p:ext uri="{BB962C8B-B14F-4D97-AF65-F5344CB8AC3E}">
        <p14:creationId xmlns:p14="http://schemas.microsoft.com/office/powerpoint/2010/main" val="1541136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Slide">
    <p:spTree>
      <p:nvGrpSpPr>
        <p:cNvPr id="1" name=""/>
        <p:cNvGrpSpPr/>
        <p:nvPr/>
      </p:nvGrpSpPr>
      <p:grpSpPr>
        <a:xfrm>
          <a:off x="0" y="0"/>
          <a:ext cx="0" cy="0"/>
          <a:chOff x="0" y="0"/>
          <a:chExt cx="0" cy="0"/>
        </a:xfrm>
      </p:grpSpPr>
      <p:sp>
        <p:nvSpPr>
          <p:cNvPr id="13" name="Rectangle 12"/>
          <p:cNvSpPr/>
          <p:nvPr userDrawn="1"/>
        </p:nvSpPr>
        <p:spPr>
          <a:xfrm>
            <a:off x="2" y="0"/>
            <a:ext cx="4563071" cy="9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prstClr val="white"/>
              </a:solidFill>
            </a:endParaRPr>
          </a:p>
        </p:txBody>
      </p:sp>
      <p:sp>
        <p:nvSpPr>
          <p:cNvPr id="2" name="Title 1"/>
          <p:cNvSpPr>
            <a:spLocks noGrp="1"/>
          </p:cNvSpPr>
          <p:nvPr>
            <p:ph type="title" hasCustomPrompt="1"/>
          </p:nvPr>
        </p:nvSpPr>
        <p:spPr bwMode="white">
          <a:xfrm>
            <a:off x="3187603" y="4001500"/>
            <a:ext cx="3582388" cy="683029"/>
          </a:xfrm>
          <a:noFill/>
        </p:spPr>
        <p:txBody>
          <a:bodyPr anchor="t"/>
          <a:lstStyle>
            <a:lvl1pPr>
              <a:lnSpc>
                <a:spcPts val="1913"/>
              </a:lnSpc>
              <a:tabLst>
                <a:tab pos="161628" algn="l"/>
              </a:tabLst>
              <a:defRPr sz="1800" b="1" i="0" cap="all" baseline="0">
                <a:solidFill>
                  <a:schemeClr val="accent2"/>
                </a:solidFill>
                <a:latin typeface="Gotham HTF Black" pitchFamily="2" charset="77"/>
              </a:defRPr>
            </a:lvl1pPr>
          </a:lstStyle>
          <a:p>
            <a:r>
              <a:rPr lang="en-US" dirty="0"/>
              <a:t>Click to Add Title</a:t>
            </a:r>
          </a:p>
        </p:txBody>
      </p:sp>
      <p:sp>
        <p:nvSpPr>
          <p:cNvPr id="18" name="Text Placeholder 17"/>
          <p:cNvSpPr>
            <a:spLocks noGrp="1"/>
          </p:cNvSpPr>
          <p:nvPr>
            <p:ph type="body" sz="quarter" idx="15" hasCustomPrompt="1"/>
          </p:nvPr>
        </p:nvSpPr>
        <p:spPr>
          <a:xfrm>
            <a:off x="3190639" y="4693524"/>
            <a:ext cx="3576314" cy="487680"/>
          </a:xfrm>
        </p:spPr>
        <p:txBody>
          <a:bodyPr>
            <a:noAutofit/>
          </a:bodyPr>
          <a:lstStyle>
            <a:lvl1pPr marL="0" indent="0">
              <a:buNone/>
              <a:defRPr sz="1013" b="0" i="0" cap="all" baseline="0">
                <a:solidFill>
                  <a:schemeClr val="bg1"/>
                </a:solidFill>
                <a:latin typeface="Gotham HTF Book" pitchFamily="2" charset="77"/>
              </a:defRPr>
            </a:lvl1pPr>
            <a:lvl2pPr marL="97334" indent="0">
              <a:buNone/>
              <a:defRPr sz="900" b="0">
                <a:latin typeface="+mn-lt"/>
              </a:defRPr>
            </a:lvl2pPr>
            <a:lvl3pPr marL="223242" indent="0">
              <a:buNone/>
              <a:defRPr sz="900" b="0">
                <a:latin typeface="+mn-lt"/>
              </a:defRPr>
            </a:lvl3pPr>
            <a:lvl4pPr marL="354509" indent="0">
              <a:buNone/>
              <a:defRPr sz="900" b="0">
                <a:latin typeface="+mn-lt"/>
              </a:defRPr>
            </a:lvl4pPr>
            <a:lvl5pPr marL="480417" indent="0">
              <a:buNone/>
              <a:defRPr sz="900" b="0">
                <a:latin typeface="+mn-lt"/>
              </a:defRPr>
            </a:lvl5pPr>
          </a:lstStyle>
          <a:p>
            <a:pPr lvl="0"/>
            <a:r>
              <a:rPr lang="en-US" dirty="0"/>
              <a:t>Subtitle / Date goes here</a:t>
            </a:r>
          </a:p>
        </p:txBody>
      </p:sp>
    </p:spTree>
    <p:extLst>
      <p:ext uri="{BB962C8B-B14F-4D97-AF65-F5344CB8AC3E}">
        <p14:creationId xmlns:p14="http://schemas.microsoft.com/office/powerpoint/2010/main" val="25367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a:xfrm>
            <a:off x="471488" y="8475136"/>
            <a:ext cx="1543050" cy="486833"/>
          </a:xfrm>
          <a:prstGeom prst="rect">
            <a:avLst/>
          </a:prstGeom>
        </p:spPr>
        <p:txBody>
          <a:bodyPr/>
          <a:lstStyle/>
          <a:p>
            <a:fld id="{C6580127-D32E-7E42-BA04-734BDF4D8D1C}" type="datetime1">
              <a:rPr lang="en-GB" smtClean="0"/>
              <a:t>05/08/2021</a:t>
            </a:fld>
            <a:endParaRPr lang="en-US"/>
          </a:p>
        </p:txBody>
      </p:sp>
      <p:sp>
        <p:nvSpPr>
          <p:cNvPr id="6" name="Footer Placeholder 5"/>
          <p:cNvSpPr>
            <a:spLocks noGrp="1"/>
          </p:cNvSpPr>
          <p:nvPr>
            <p:ph type="ftr" sz="quarter" idx="11"/>
          </p:nvPr>
        </p:nvSpPr>
        <p:spPr/>
        <p:txBody>
          <a:bodyPr/>
          <a:lstStyle/>
          <a:p>
            <a:r>
              <a:rPr lang="en-US"/>
              <a:t>An introduction to ECR</a:t>
            </a:r>
          </a:p>
        </p:txBody>
      </p:sp>
      <p:sp>
        <p:nvSpPr>
          <p:cNvPr id="7" name="Slide Number Placeholder 6"/>
          <p:cNvSpPr>
            <a:spLocks noGrp="1"/>
          </p:cNvSpPr>
          <p:nvPr>
            <p:ph type="sldNum" sz="quarter" idx="12"/>
          </p:nvPr>
        </p:nvSpPr>
        <p:spPr/>
        <p:txBody>
          <a:bodyPr/>
          <a:lstStyle/>
          <a:p>
            <a:fld id="{7E260360-B404-C844-8651-31E0380F9243}" type="slidenum">
              <a:rPr lang="en-US" smtClean="0"/>
              <a:t>‹#›</a:t>
            </a:fld>
            <a:endParaRPr lang="en-US"/>
          </a:p>
        </p:txBody>
      </p:sp>
    </p:spTree>
    <p:extLst>
      <p:ext uri="{BB962C8B-B14F-4D97-AF65-F5344CB8AC3E}">
        <p14:creationId xmlns:p14="http://schemas.microsoft.com/office/powerpoint/2010/main" val="4267367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GB"/>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a:xfrm>
            <a:off x="471488" y="8475136"/>
            <a:ext cx="1543050" cy="486833"/>
          </a:xfrm>
          <a:prstGeom prst="rect">
            <a:avLst/>
          </a:prstGeom>
        </p:spPr>
        <p:txBody>
          <a:bodyPr/>
          <a:lstStyle/>
          <a:p>
            <a:fld id="{17D6D0BA-C00B-6147-AA91-986DF7D2C874}" type="datetime1">
              <a:rPr lang="en-GB" smtClean="0"/>
              <a:t>05/08/2021</a:t>
            </a:fld>
            <a:endParaRPr lang="en-US"/>
          </a:p>
        </p:txBody>
      </p:sp>
      <p:sp>
        <p:nvSpPr>
          <p:cNvPr id="8" name="Footer Placeholder 7"/>
          <p:cNvSpPr>
            <a:spLocks noGrp="1"/>
          </p:cNvSpPr>
          <p:nvPr>
            <p:ph type="ftr" sz="quarter" idx="11"/>
          </p:nvPr>
        </p:nvSpPr>
        <p:spPr/>
        <p:txBody>
          <a:bodyPr/>
          <a:lstStyle/>
          <a:p>
            <a:r>
              <a:rPr lang="en-US"/>
              <a:t>An introduction to ECR</a:t>
            </a:r>
          </a:p>
        </p:txBody>
      </p:sp>
      <p:sp>
        <p:nvSpPr>
          <p:cNvPr id="9" name="Slide Number Placeholder 8"/>
          <p:cNvSpPr>
            <a:spLocks noGrp="1"/>
          </p:cNvSpPr>
          <p:nvPr>
            <p:ph type="sldNum" sz="quarter" idx="12"/>
          </p:nvPr>
        </p:nvSpPr>
        <p:spPr/>
        <p:txBody>
          <a:bodyPr/>
          <a:lstStyle/>
          <a:p>
            <a:fld id="{7E260360-B404-C844-8651-31E0380F9243}" type="slidenum">
              <a:rPr lang="en-US" smtClean="0"/>
              <a:t>‹#›</a:t>
            </a:fld>
            <a:endParaRPr lang="en-US"/>
          </a:p>
        </p:txBody>
      </p:sp>
    </p:spTree>
    <p:extLst>
      <p:ext uri="{BB962C8B-B14F-4D97-AF65-F5344CB8AC3E}">
        <p14:creationId xmlns:p14="http://schemas.microsoft.com/office/powerpoint/2010/main" val="3779676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a:xfrm>
            <a:off x="471488" y="8475136"/>
            <a:ext cx="1543050" cy="486833"/>
          </a:xfrm>
          <a:prstGeom prst="rect">
            <a:avLst/>
          </a:prstGeom>
        </p:spPr>
        <p:txBody>
          <a:bodyPr/>
          <a:lstStyle/>
          <a:p>
            <a:fld id="{F0FED50E-F3FF-F347-ADAC-A4CC9ACFA5F3}" type="datetime1">
              <a:rPr lang="en-GB" smtClean="0"/>
              <a:t>05/08/2021</a:t>
            </a:fld>
            <a:endParaRPr lang="en-US"/>
          </a:p>
        </p:txBody>
      </p:sp>
      <p:sp>
        <p:nvSpPr>
          <p:cNvPr id="4" name="Footer Placeholder 3"/>
          <p:cNvSpPr>
            <a:spLocks noGrp="1"/>
          </p:cNvSpPr>
          <p:nvPr>
            <p:ph type="ftr" sz="quarter" idx="11"/>
          </p:nvPr>
        </p:nvSpPr>
        <p:spPr/>
        <p:txBody>
          <a:bodyPr/>
          <a:lstStyle/>
          <a:p>
            <a:r>
              <a:rPr lang="en-US"/>
              <a:t>An introduction to ECR</a:t>
            </a:r>
          </a:p>
        </p:txBody>
      </p:sp>
      <p:sp>
        <p:nvSpPr>
          <p:cNvPr id="5" name="Slide Number Placeholder 4"/>
          <p:cNvSpPr>
            <a:spLocks noGrp="1"/>
          </p:cNvSpPr>
          <p:nvPr>
            <p:ph type="sldNum" sz="quarter" idx="12"/>
          </p:nvPr>
        </p:nvSpPr>
        <p:spPr/>
        <p:txBody>
          <a:bodyPr/>
          <a:lstStyle/>
          <a:p>
            <a:fld id="{7E260360-B404-C844-8651-31E0380F9243}" type="slidenum">
              <a:rPr lang="en-US" smtClean="0"/>
              <a:t>‹#›</a:t>
            </a:fld>
            <a:endParaRPr lang="en-US"/>
          </a:p>
        </p:txBody>
      </p:sp>
    </p:spTree>
    <p:extLst>
      <p:ext uri="{BB962C8B-B14F-4D97-AF65-F5344CB8AC3E}">
        <p14:creationId xmlns:p14="http://schemas.microsoft.com/office/powerpoint/2010/main" val="2286108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71488" y="8475136"/>
            <a:ext cx="1543050" cy="486833"/>
          </a:xfrm>
          <a:prstGeom prst="rect">
            <a:avLst/>
          </a:prstGeom>
        </p:spPr>
        <p:txBody>
          <a:bodyPr/>
          <a:lstStyle/>
          <a:p>
            <a:fld id="{ED93EDB6-4C6C-2649-B2D9-46F441831436}" type="datetime1">
              <a:rPr lang="en-GB" smtClean="0"/>
              <a:t>05/08/2021</a:t>
            </a:fld>
            <a:endParaRPr lang="en-US"/>
          </a:p>
        </p:txBody>
      </p:sp>
      <p:sp>
        <p:nvSpPr>
          <p:cNvPr id="3" name="Footer Placeholder 2"/>
          <p:cNvSpPr>
            <a:spLocks noGrp="1"/>
          </p:cNvSpPr>
          <p:nvPr>
            <p:ph type="ftr" sz="quarter" idx="11"/>
          </p:nvPr>
        </p:nvSpPr>
        <p:spPr/>
        <p:txBody>
          <a:bodyPr/>
          <a:lstStyle/>
          <a:p>
            <a:r>
              <a:rPr lang="en-US"/>
              <a:t>An introduction to ECR</a:t>
            </a:r>
          </a:p>
        </p:txBody>
      </p:sp>
      <p:sp>
        <p:nvSpPr>
          <p:cNvPr id="4" name="Slide Number Placeholder 3"/>
          <p:cNvSpPr>
            <a:spLocks noGrp="1"/>
          </p:cNvSpPr>
          <p:nvPr>
            <p:ph type="sldNum" sz="quarter" idx="12"/>
          </p:nvPr>
        </p:nvSpPr>
        <p:spPr/>
        <p:txBody>
          <a:bodyPr/>
          <a:lstStyle/>
          <a:p>
            <a:fld id="{7E260360-B404-C844-8651-31E0380F9243}" type="slidenum">
              <a:rPr lang="en-US" smtClean="0"/>
              <a:t>‹#›</a:t>
            </a:fld>
            <a:endParaRPr lang="en-US"/>
          </a:p>
        </p:txBody>
      </p:sp>
    </p:spTree>
    <p:extLst>
      <p:ext uri="{BB962C8B-B14F-4D97-AF65-F5344CB8AC3E}">
        <p14:creationId xmlns:p14="http://schemas.microsoft.com/office/powerpoint/2010/main" val="1097279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a:xfrm>
            <a:off x="471488" y="8475136"/>
            <a:ext cx="1543050" cy="486833"/>
          </a:xfrm>
          <a:prstGeom prst="rect">
            <a:avLst/>
          </a:prstGeom>
        </p:spPr>
        <p:txBody>
          <a:bodyPr/>
          <a:lstStyle/>
          <a:p>
            <a:fld id="{78936BF8-3386-BA46-A699-A1094078DCB2}" type="datetime1">
              <a:rPr lang="en-GB" smtClean="0"/>
              <a:t>05/08/2021</a:t>
            </a:fld>
            <a:endParaRPr lang="en-US"/>
          </a:p>
        </p:txBody>
      </p:sp>
      <p:sp>
        <p:nvSpPr>
          <p:cNvPr id="6" name="Footer Placeholder 5"/>
          <p:cNvSpPr>
            <a:spLocks noGrp="1"/>
          </p:cNvSpPr>
          <p:nvPr>
            <p:ph type="ftr" sz="quarter" idx="11"/>
          </p:nvPr>
        </p:nvSpPr>
        <p:spPr/>
        <p:txBody>
          <a:bodyPr/>
          <a:lstStyle/>
          <a:p>
            <a:r>
              <a:rPr lang="en-US"/>
              <a:t>An introduction to ECR</a:t>
            </a:r>
          </a:p>
        </p:txBody>
      </p:sp>
      <p:sp>
        <p:nvSpPr>
          <p:cNvPr id="7" name="Slide Number Placeholder 6"/>
          <p:cNvSpPr>
            <a:spLocks noGrp="1"/>
          </p:cNvSpPr>
          <p:nvPr>
            <p:ph type="sldNum" sz="quarter" idx="12"/>
          </p:nvPr>
        </p:nvSpPr>
        <p:spPr/>
        <p:txBody>
          <a:bodyPr/>
          <a:lstStyle/>
          <a:p>
            <a:fld id="{7E260360-B404-C844-8651-31E0380F9243}" type="slidenum">
              <a:rPr lang="en-US" smtClean="0"/>
              <a:t>‹#›</a:t>
            </a:fld>
            <a:endParaRPr lang="en-US"/>
          </a:p>
        </p:txBody>
      </p:sp>
    </p:spTree>
    <p:extLst>
      <p:ext uri="{BB962C8B-B14F-4D97-AF65-F5344CB8AC3E}">
        <p14:creationId xmlns:p14="http://schemas.microsoft.com/office/powerpoint/2010/main" val="13427397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a:xfrm>
            <a:off x="471488" y="8475136"/>
            <a:ext cx="1543050" cy="486833"/>
          </a:xfrm>
          <a:prstGeom prst="rect">
            <a:avLst/>
          </a:prstGeom>
        </p:spPr>
        <p:txBody>
          <a:bodyPr/>
          <a:lstStyle/>
          <a:p>
            <a:fld id="{4E950719-8297-9641-83E3-09C38FA2C288}" type="datetime1">
              <a:rPr lang="en-GB" smtClean="0"/>
              <a:t>05/08/2021</a:t>
            </a:fld>
            <a:endParaRPr lang="en-US"/>
          </a:p>
        </p:txBody>
      </p:sp>
      <p:sp>
        <p:nvSpPr>
          <p:cNvPr id="6" name="Footer Placeholder 5"/>
          <p:cNvSpPr>
            <a:spLocks noGrp="1"/>
          </p:cNvSpPr>
          <p:nvPr>
            <p:ph type="ftr" sz="quarter" idx="11"/>
          </p:nvPr>
        </p:nvSpPr>
        <p:spPr/>
        <p:txBody>
          <a:bodyPr/>
          <a:lstStyle/>
          <a:p>
            <a:r>
              <a:rPr lang="en-US"/>
              <a:t>An introduction to ECR</a:t>
            </a:r>
          </a:p>
        </p:txBody>
      </p:sp>
      <p:sp>
        <p:nvSpPr>
          <p:cNvPr id="7" name="Slide Number Placeholder 6"/>
          <p:cNvSpPr>
            <a:spLocks noGrp="1"/>
          </p:cNvSpPr>
          <p:nvPr>
            <p:ph type="sldNum" sz="quarter" idx="12"/>
          </p:nvPr>
        </p:nvSpPr>
        <p:spPr/>
        <p:txBody>
          <a:bodyPr/>
          <a:lstStyle/>
          <a:p>
            <a:fld id="{7E260360-B404-C844-8651-31E0380F9243}" type="slidenum">
              <a:rPr lang="en-US" smtClean="0"/>
              <a:t>‹#›</a:t>
            </a:fld>
            <a:endParaRPr lang="en-US"/>
          </a:p>
        </p:txBody>
      </p:sp>
    </p:spTree>
    <p:extLst>
      <p:ext uri="{BB962C8B-B14F-4D97-AF65-F5344CB8AC3E}">
        <p14:creationId xmlns:p14="http://schemas.microsoft.com/office/powerpoint/2010/main" val="3551905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471488" y="8475136"/>
            <a:ext cx="1543050" cy="486833"/>
          </a:xfrm>
          <a:prstGeom prst="rect">
            <a:avLst/>
          </a:prstGeom>
        </p:spPr>
        <p:txBody>
          <a:bodyPr/>
          <a:lstStyle/>
          <a:p>
            <a:fld id="{1B9C95A5-1D87-6847-A64D-62ACFC726002}" type="datetime1">
              <a:rPr lang="en-GB" smtClean="0"/>
              <a:t>05/08/2021</a:t>
            </a:fld>
            <a:endParaRPr lang="en-US"/>
          </a:p>
        </p:txBody>
      </p:sp>
      <p:sp>
        <p:nvSpPr>
          <p:cNvPr id="5" name="Footer Placeholder 4"/>
          <p:cNvSpPr>
            <a:spLocks noGrp="1"/>
          </p:cNvSpPr>
          <p:nvPr>
            <p:ph type="ftr" sz="quarter" idx="11"/>
          </p:nvPr>
        </p:nvSpPr>
        <p:spPr/>
        <p:txBody>
          <a:bodyPr/>
          <a:lstStyle/>
          <a:p>
            <a:r>
              <a:rPr lang="en-US"/>
              <a:t>An introduction to ECR</a:t>
            </a:r>
          </a:p>
        </p:txBody>
      </p:sp>
      <p:sp>
        <p:nvSpPr>
          <p:cNvPr id="6" name="Slide Number Placeholder 5"/>
          <p:cNvSpPr>
            <a:spLocks noGrp="1"/>
          </p:cNvSpPr>
          <p:nvPr>
            <p:ph type="sldNum" sz="quarter" idx="12"/>
          </p:nvPr>
        </p:nvSpPr>
        <p:spPr/>
        <p:txBody>
          <a:bodyPr/>
          <a:lstStyle/>
          <a:p>
            <a:fld id="{7E260360-B404-C844-8651-31E0380F9243}" type="slidenum">
              <a:rPr lang="en-US" smtClean="0"/>
              <a:t>‹#›</a:t>
            </a:fld>
            <a:endParaRPr lang="en-US"/>
          </a:p>
        </p:txBody>
      </p:sp>
    </p:spTree>
    <p:extLst>
      <p:ext uri="{BB962C8B-B14F-4D97-AF65-F5344CB8AC3E}">
        <p14:creationId xmlns:p14="http://schemas.microsoft.com/office/powerpoint/2010/main" val="3060891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471488" y="8475136"/>
            <a:ext cx="1543050" cy="486833"/>
          </a:xfrm>
          <a:prstGeom prst="rect">
            <a:avLst/>
          </a:prstGeom>
        </p:spPr>
        <p:txBody>
          <a:bodyPr/>
          <a:lstStyle/>
          <a:p>
            <a:fld id="{5590AF24-3E86-7343-BD05-CAC0A876C08D}" type="datetime1">
              <a:rPr lang="en-GB" smtClean="0"/>
              <a:t>05/08/2021</a:t>
            </a:fld>
            <a:endParaRPr lang="en-US"/>
          </a:p>
        </p:txBody>
      </p:sp>
      <p:sp>
        <p:nvSpPr>
          <p:cNvPr id="5" name="Footer Placeholder 4"/>
          <p:cNvSpPr>
            <a:spLocks noGrp="1"/>
          </p:cNvSpPr>
          <p:nvPr>
            <p:ph type="ftr" sz="quarter" idx="11"/>
          </p:nvPr>
        </p:nvSpPr>
        <p:spPr/>
        <p:txBody>
          <a:bodyPr/>
          <a:lstStyle/>
          <a:p>
            <a:r>
              <a:rPr lang="en-US"/>
              <a:t>An introduction to ECR</a:t>
            </a:r>
          </a:p>
        </p:txBody>
      </p:sp>
      <p:sp>
        <p:nvSpPr>
          <p:cNvPr id="6" name="Slide Number Placeholder 5"/>
          <p:cNvSpPr>
            <a:spLocks noGrp="1"/>
          </p:cNvSpPr>
          <p:nvPr>
            <p:ph type="sldNum" sz="quarter" idx="12"/>
          </p:nvPr>
        </p:nvSpPr>
        <p:spPr/>
        <p:txBody>
          <a:bodyPr/>
          <a:lstStyle/>
          <a:p>
            <a:fld id="{7E260360-B404-C844-8651-31E0380F9243}" type="slidenum">
              <a:rPr lang="en-US" smtClean="0"/>
              <a:t>‹#›</a:t>
            </a:fld>
            <a:endParaRPr lang="en-US"/>
          </a:p>
        </p:txBody>
      </p:sp>
    </p:spTree>
    <p:extLst>
      <p:ext uri="{BB962C8B-B14F-4D97-AF65-F5344CB8AC3E}">
        <p14:creationId xmlns:p14="http://schemas.microsoft.com/office/powerpoint/2010/main" val="1797178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68FCA-151F-C541-9AD2-E23FD70480D7}"/>
              </a:ext>
            </a:extLst>
          </p:cNvPr>
          <p:cNvSpPr>
            <a:spLocks noGrp="1"/>
          </p:cNvSpPr>
          <p:nvPr>
            <p:ph type="title"/>
          </p:nvPr>
        </p:nvSpPr>
        <p:spPr/>
        <p:txBody>
          <a:bodyPr anchor="b"/>
          <a:lstStyle/>
          <a:p>
            <a:r>
              <a:rPr lang="en-GB"/>
              <a:t>Click to edit Master title style</a:t>
            </a:r>
            <a:endParaRPr lang="en-US"/>
          </a:p>
        </p:txBody>
      </p:sp>
      <p:sp>
        <p:nvSpPr>
          <p:cNvPr id="3" name="Slide Number Placeholder 2">
            <a:extLst>
              <a:ext uri="{FF2B5EF4-FFF2-40B4-BE49-F238E27FC236}">
                <a16:creationId xmlns:a16="http://schemas.microsoft.com/office/drawing/2014/main" id="{CCCA8EC8-0597-8D46-A3D6-14301C74E023}"/>
              </a:ext>
            </a:extLst>
          </p:cNvPr>
          <p:cNvSpPr>
            <a:spLocks noGrp="1"/>
          </p:cNvSpPr>
          <p:nvPr>
            <p:ph type="sldNum" sz="quarter" idx="10"/>
          </p:nvPr>
        </p:nvSpPr>
        <p:spPr/>
        <p:txBody>
          <a:bodyPr/>
          <a:lstStyle/>
          <a:p>
            <a:fld id="{01EC1BC0-C4E4-1248-9539-942F5F23DC83}" type="slidenum">
              <a:rPr lang="en-US" smtClean="0"/>
              <a:t>‹#›</a:t>
            </a:fld>
            <a:endParaRPr lang="en-US" dirty="0"/>
          </a:p>
        </p:txBody>
      </p:sp>
    </p:spTree>
    <p:extLst>
      <p:ext uri="{BB962C8B-B14F-4D97-AF65-F5344CB8AC3E}">
        <p14:creationId xmlns:p14="http://schemas.microsoft.com/office/powerpoint/2010/main" val="211019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_ withtitle_longtitle">
    <p:spTree>
      <p:nvGrpSpPr>
        <p:cNvPr id="1" name=""/>
        <p:cNvGrpSpPr/>
        <p:nvPr/>
      </p:nvGrpSpPr>
      <p:grpSpPr>
        <a:xfrm>
          <a:off x="0" y="0"/>
          <a:ext cx="0" cy="0"/>
          <a:chOff x="0" y="0"/>
          <a:chExt cx="0" cy="0"/>
        </a:xfrm>
      </p:grpSpPr>
      <p:sp>
        <p:nvSpPr>
          <p:cNvPr id="3" name="Text Placeholder 2"/>
          <p:cNvSpPr>
            <a:spLocks noGrp="1"/>
          </p:cNvSpPr>
          <p:nvPr>
            <p:ph idx="1"/>
          </p:nvPr>
        </p:nvSpPr>
        <p:spPr>
          <a:xfrm>
            <a:off x="296863" y="1820864"/>
            <a:ext cx="6264276" cy="6819900"/>
          </a:xfrm>
          <a:prstGeom prst="rect">
            <a:avLst/>
          </a:prstGeom>
        </p:spPr>
        <p:txBody>
          <a:bodyPr vert="horz" lIns="73152" tIns="0" rIns="73152" bIns="73152" rtlCol="0">
            <a:noAutofit/>
          </a:bodyPr>
          <a:lstStyle>
            <a:lvl2pPr marL="97334" indent="-97334">
              <a:spcBef>
                <a:spcPts val="338"/>
              </a:spcBef>
              <a:defRPr/>
            </a:lvl2pPr>
            <a:lvl3pPr marL="227707" indent="-97334">
              <a:defRPr/>
            </a:lvl3pPr>
            <a:lvl4pPr marL="351830" indent="-91976">
              <a:defRPr/>
            </a:lvl4pPr>
            <a:lvl5pPr marL="482203" indent="-9822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hasCustomPrompt="1"/>
          </p:nvPr>
        </p:nvSpPr>
        <p:spPr>
          <a:xfrm>
            <a:off x="296863" y="468314"/>
            <a:ext cx="6264276" cy="480432"/>
          </a:xfrm>
        </p:spPr>
        <p:txBody>
          <a:bodyPr vert="horz" lIns="72000" tIns="54000" rIns="72000" bIns="36000" rtlCol="0" anchor="b" anchorCtr="0">
            <a:no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2413619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6863" y="468313"/>
            <a:ext cx="6264276" cy="477463"/>
          </a:xfrm>
          <a:noFill/>
        </p:spPr>
        <p:txBody>
          <a:bodyPr vert="horz" lIns="72000" tIns="54000" rIns="72000" bIns="36000" rtlCol="0" anchor="b" anchorCtr="0">
            <a:no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169489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C24CE4-8100-BD40-800B-77957FEC1B03}" type="datetime1">
              <a:rPr lang="en-GB" smtClean="0"/>
              <a:t>05/08/2021</a:t>
            </a:fld>
            <a:endParaRPr lang="en-US"/>
          </a:p>
        </p:txBody>
      </p:sp>
      <p:sp>
        <p:nvSpPr>
          <p:cNvPr id="3" name="Footer Placeholder 2"/>
          <p:cNvSpPr>
            <a:spLocks noGrp="1"/>
          </p:cNvSpPr>
          <p:nvPr>
            <p:ph type="ftr" sz="quarter" idx="11"/>
          </p:nvPr>
        </p:nvSpPr>
        <p:spPr/>
        <p:txBody>
          <a:bodyPr/>
          <a:lstStyle/>
          <a:p>
            <a:r>
              <a:rPr lang="en-US"/>
              <a:t>An introduction to ECR</a:t>
            </a:r>
          </a:p>
        </p:txBody>
      </p:sp>
      <p:sp>
        <p:nvSpPr>
          <p:cNvPr id="4" name="Slide Number Placeholder 3"/>
          <p:cNvSpPr>
            <a:spLocks noGrp="1"/>
          </p:cNvSpPr>
          <p:nvPr>
            <p:ph type="sldNum" sz="quarter" idx="12"/>
          </p:nvPr>
        </p:nvSpPr>
        <p:spPr/>
        <p:txBody>
          <a:bodyPr/>
          <a:lstStyle/>
          <a:p>
            <a:fld id="{7E260360-B404-C844-8651-31E0380F9243}" type="slidenum">
              <a:rPr lang="en-US" smtClean="0"/>
              <a:t>‹#›</a:t>
            </a:fld>
            <a:endParaRPr lang="en-US"/>
          </a:p>
        </p:txBody>
      </p:sp>
    </p:spTree>
    <p:extLst>
      <p:ext uri="{BB962C8B-B14F-4D97-AF65-F5344CB8AC3E}">
        <p14:creationId xmlns:p14="http://schemas.microsoft.com/office/powerpoint/2010/main" val="1793022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A649FD-29AD-974C-AAA0-C65461D091B1}" type="datetime1">
              <a:rPr lang="en-GB" smtClean="0"/>
              <a:t>05/08/2021</a:t>
            </a:fld>
            <a:endParaRPr lang="en-GB"/>
          </a:p>
        </p:txBody>
      </p:sp>
      <p:sp>
        <p:nvSpPr>
          <p:cNvPr id="5" name="Footer Placeholder 4"/>
          <p:cNvSpPr>
            <a:spLocks noGrp="1"/>
          </p:cNvSpPr>
          <p:nvPr>
            <p:ph type="ftr" sz="quarter" idx="11"/>
          </p:nvPr>
        </p:nvSpPr>
        <p:spPr/>
        <p:txBody>
          <a:bodyPr/>
          <a:lstStyle/>
          <a:p>
            <a:r>
              <a:rPr lang="en-GB"/>
              <a:t>An introduction to ECR</a:t>
            </a:r>
          </a:p>
        </p:txBody>
      </p:sp>
      <p:sp>
        <p:nvSpPr>
          <p:cNvPr id="6" name="Slide Number Placeholder 5"/>
          <p:cNvSpPr>
            <a:spLocks noGrp="1"/>
          </p:cNvSpPr>
          <p:nvPr>
            <p:ph type="sldNum" sz="quarter" idx="12"/>
          </p:nvPr>
        </p:nvSpPr>
        <p:spPr/>
        <p:txBody>
          <a:bodyPr/>
          <a:lstStyle/>
          <a:p>
            <a:fld id="{899868A4-F001-44B5-A3A0-1E76CD287C01}" type="slidenum">
              <a:rPr lang="en-GB" smtClean="0"/>
              <a:t>‹#›</a:t>
            </a:fld>
            <a:endParaRPr lang="en-GB"/>
          </a:p>
        </p:txBody>
      </p:sp>
    </p:spTree>
    <p:extLst>
      <p:ext uri="{BB962C8B-B14F-4D97-AF65-F5344CB8AC3E}">
        <p14:creationId xmlns:p14="http://schemas.microsoft.com/office/powerpoint/2010/main" val="331680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GB"/>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a:xfrm>
            <a:off x="471488" y="8475136"/>
            <a:ext cx="1543050" cy="486833"/>
          </a:xfrm>
          <a:prstGeom prst="rect">
            <a:avLst/>
          </a:prstGeom>
        </p:spPr>
        <p:txBody>
          <a:bodyPr/>
          <a:lstStyle/>
          <a:p>
            <a:fld id="{EFF5CBF0-5CA0-4E45-A968-940FCB3452C4}" type="datetime1">
              <a:rPr lang="en-GB" smtClean="0"/>
              <a:t>05/08/2021</a:t>
            </a:fld>
            <a:endParaRPr lang="en-US"/>
          </a:p>
        </p:txBody>
      </p:sp>
      <p:sp>
        <p:nvSpPr>
          <p:cNvPr id="5" name="Footer Placeholder 4"/>
          <p:cNvSpPr>
            <a:spLocks noGrp="1"/>
          </p:cNvSpPr>
          <p:nvPr>
            <p:ph type="ftr" sz="quarter" idx="11"/>
          </p:nvPr>
        </p:nvSpPr>
        <p:spPr/>
        <p:txBody>
          <a:bodyPr/>
          <a:lstStyle/>
          <a:p>
            <a:r>
              <a:rPr lang="en-US"/>
              <a:t>An introduction to ECR</a:t>
            </a:r>
          </a:p>
        </p:txBody>
      </p:sp>
      <p:sp>
        <p:nvSpPr>
          <p:cNvPr id="6" name="Slide Number Placeholder 5"/>
          <p:cNvSpPr>
            <a:spLocks noGrp="1"/>
          </p:cNvSpPr>
          <p:nvPr>
            <p:ph type="sldNum" sz="quarter" idx="12"/>
          </p:nvPr>
        </p:nvSpPr>
        <p:spPr/>
        <p:txBody>
          <a:bodyPr/>
          <a:lstStyle/>
          <a:p>
            <a:fld id="{7E260360-B404-C844-8651-31E0380F9243}" type="slidenum">
              <a:rPr lang="en-US" smtClean="0"/>
              <a:t>‹#›</a:t>
            </a:fld>
            <a:endParaRPr lang="en-US"/>
          </a:p>
        </p:txBody>
      </p:sp>
    </p:spTree>
    <p:extLst>
      <p:ext uri="{BB962C8B-B14F-4D97-AF65-F5344CB8AC3E}">
        <p14:creationId xmlns:p14="http://schemas.microsoft.com/office/powerpoint/2010/main" val="2267033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471488" y="8475136"/>
            <a:ext cx="1543050" cy="486833"/>
          </a:xfrm>
          <a:prstGeom prst="rect">
            <a:avLst/>
          </a:prstGeom>
        </p:spPr>
        <p:txBody>
          <a:bodyPr/>
          <a:lstStyle/>
          <a:p>
            <a:fld id="{BEEF2699-9E2B-9E43-B2B6-496150F72A1A}" type="datetime1">
              <a:rPr lang="en-GB" smtClean="0"/>
              <a:t>05/08/2021</a:t>
            </a:fld>
            <a:endParaRPr lang="en-US"/>
          </a:p>
        </p:txBody>
      </p:sp>
      <p:sp>
        <p:nvSpPr>
          <p:cNvPr id="5" name="Footer Placeholder 4"/>
          <p:cNvSpPr>
            <a:spLocks noGrp="1"/>
          </p:cNvSpPr>
          <p:nvPr>
            <p:ph type="ftr" sz="quarter" idx="11"/>
          </p:nvPr>
        </p:nvSpPr>
        <p:spPr/>
        <p:txBody>
          <a:bodyPr/>
          <a:lstStyle/>
          <a:p>
            <a:r>
              <a:rPr lang="en-US"/>
              <a:t>An introduction to ECR</a:t>
            </a:r>
          </a:p>
        </p:txBody>
      </p:sp>
      <p:sp>
        <p:nvSpPr>
          <p:cNvPr id="6" name="Slide Number Placeholder 5"/>
          <p:cNvSpPr>
            <a:spLocks noGrp="1"/>
          </p:cNvSpPr>
          <p:nvPr>
            <p:ph type="sldNum" sz="quarter" idx="12"/>
          </p:nvPr>
        </p:nvSpPr>
        <p:spPr/>
        <p:txBody>
          <a:bodyPr/>
          <a:lstStyle/>
          <a:p>
            <a:fld id="{7E260360-B404-C844-8651-31E0380F9243}" type="slidenum">
              <a:rPr lang="en-US" smtClean="0"/>
              <a:t>‹#›</a:t>
            </a:fld>
            <a:endParaRPr lang="en-US"/>
          </a:p>
        </p:txBody>
      </p:sp>
    </p:spTree>
    <p:extLst>
      <p:ext uri="{BB962C8B-B14F-4D97-AF65-F5344CB8AC3E}">
        <p14:creationId xmlns:p14="http://schemas.microsoft.com/office/powerpoint/2010/main" val="2237932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GB"/>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471488" y="8475136"/>
            <a:ext cx="1543050" cy="486833"/>
          </a:xfrm>
          <a:prstGeom prst="rect">
            <a:avLst/>
          </a:prstGeom>
        </p:spPr>
        <p:txBody>
          <a:bodyPr/>
          <a:lstStyle/>
          <a:p>
            <a:fld id="{25B6E594-E7AA-8F40-B4F3-5D559C362088}" type="datetime1">
              <a:rPr lang="en-GB" smtClean="0"/>
              <a:t>05/08/2021</a:t>
            </a:fld>
            <a:endParaRPr lang="en-US"/>
          </a:p>
        </p:txBody>
      </p:sp>
      <p:sp>
        <p:nvSpPr>
          <p:cNvPr id="5" name="Footer Placeholder 4"/>
          <p:cNvSpPr>
            <a:spLocks noGrp="1"/>
          </p:cNvSpPr>
          <p:nvPr>
            <p:ph type="ftr" sz="quarter" idx="11"/>
          </p:nvPr>
        </p:nvSpPr>
        <p:spPr/>
        <p:txBody>
          <a:bodyPr/>
          <a:lstStyle/>
          <a:p>
            <a:r>
              <a:rPr lang="en-US"/>
              <a:t>An introduction to ECR</a:t>
            </a:r>
          </a:p>
        </p:txBody>
      </p:sp>
      <p:sp>
        <p:nvSpPr>
          <p:cNvPr id="6" name="Slide Number Placeholder 5"/>
          <p:cNvSpPr>
            <a:spLocks noGrp="1"/>
          </p:cNvSpPr>
          <p:nvPr>
            <p:ph type="sldNum" sz="quarter" idx="12"/>
          </p:nvPr>
        </p:nvSpPr>
        <p:spPr/>
        <p:txBody>
          <a:bodyPr/>
          <a:lstStyle/>
          <a:p>
            <a:fld id="{7E260360-B404-C844-8651-31E0380F9243}" type="slidenum">
              <a:rPr lang="en-US" smtClean="0"/>
              <a:t>‹#›</a:t>
            </a:fld>
            <a:endParaRPr lang="en-US"/>
          </a:p>
        </p:txBody>
      </p:sp>
    </p:spTree>
    <p:extLst>
      <p:ext uri="{BB962C8B-B14F-4D97-AF65-F5344CB8AC3E}">
        <p14:creationId xmlns:p14="http://schemas.microsoft.com/office/powerpoint/2010/main" val="34294616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6864" y="468314"/>
            <a:ext cx="6264277" cy="475615"/>
          </a:xfrm>
          <a:prstGeom prst="rect">
            <a:avLst/>
          </a:prstGeom>
          <a:noFill/>
        </p:spPr>
        <p:txBody>
          <a:bodyPr vert="horz" lIns="72000" tIns="54000" rIns="72000" bIns="36000" rtlCol="0" anchor="b" anchorCtr="0">
            <a:noAutofit/>
          </a:bodyPr>
          <a:lstStyle/>
          <a:p>
            <a:r>
              <a:rPr lang="en-US" dirty="0"/>
              <a:t>CLICK TO ADD TITLE</a:t>
            </a:r>
          </a:p>
        </p:txBody>
      </p:sp>
      <p:sp>
        <p:nvSpPr>
          <p:cNvPr id="3" name="Text Placeholder 2"/>
          <p:cNvSpPr>
            <a:spLocks noGrp="1"/>
          </p:cNvSpPr>
          <p:nvPr>
            <p:ph type="body" idx="1"/>
          </p:nvPr>
        </p:nvSpPr>
        <p:spPr>
          <a:xfrm>
            <a:off x="296863" y="1820863"/>
            <a:ext cx="6264276" cy="6819900"/>
          </a:xfrm>
          <a:prstGeom prst="rect">
            <a:avLst/>
          </a:prstGeom>
        </p:spPr>
        <p:txBody>
          <a:bodyPr vert="horz" lIns="73152" tIns="0" rIns="73152" bIns="73152"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p:nvSpPr>
        <p:spPr>
          <a:xfrm>
            <a:off x="214909" y="877824"/>
            <a:ext cx="6428184" cy="73152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a:endParaRPr lang="en-US" sz="1013" dirty="0">
              <a:solidFill>
                <a:prstClr val="white"/>
              </a:solidFill>
            </a:endParaRPr>
          </a:p>
        </p:txBody>
      </p:sp>
      <p:sp>
        <p:nvSpPr>
          <p:cNvPr id="4" name="Slide Number Placeholder 3">
            <a:extLst>
              <a:ext uri="{FF2B5EF4-FFF2-40B4-BE49-F238E27FC236}">
                <a16:creationId xmlns:a16="http://schemas.microsoft.com/office/drawing/2014/main" id="{F38990FB-0950-7A4B-B2F5-4CF2AB113053}"/>
              </a:ext>
            </a:extLst>
          </p:cNvPr>
          <p:cNvSpPr>
            <a:spLocks noGrp="1"/>
          </p:cNvSpPr>
          <p:nvPr>
            <p:ph type="sldNum" sz="quarter" idx="4"/>
          </p:nvPr>
        </p:nvSpPr>
        <p:spPr>
          <a:xfrm>
            <a:off x="5242659" y="8531567"/>
            <a:ext cx="1543050" cy="486833"/>
          </a:xfrm>
          <a:prstGeom prst="rect">
            <a:avLst/>
          </a:prstGeom>
        </p:spPr>
        <p:txBody>
          <a:bodyPr vert="horz" lIns="91440" tIns="45720" rIns="91440" bIns="45720" rtlCol="0" anchor="ctr"/>
          <a:lstStyle>
            <a:lvl1pPr algn="r">
              <a:defRPr sz="591">
                <a:solidFill>
                  <a:schemeClr val="bg1"/>
                </a:solidFill>
              </a:defRPr>
            </a:lvl1pPr>
          </a:lstStyle>
          <a:p>
            <a:fld id="{01EC1BC0-C4E4-1248-9539-942F5F23DC83}" type="slidenum">
              <a:rPr lang="en-US" smtClean="0"/>
              <a:pPr/>
              <a:t>‹#›</a:t>
            </a:fld>
            <a:endParaRPr lang="en-US" dirty="0"/>
          </a:p>
        </p:txBody>
      </p:sp>
    </p:spTree>
    <p:extLst>
      <p:ext uri="{BB962C8B-B14F-4D97-AF65-F5344CB8AC3E}">
        <p14:creationId xmlns:p14="http://schemas.microsoft.com/office/powerpoint/2010/main" val="437053441"/>
      </p:ext>
    </p:extLst>
  </p:cSld>
  <p:clrMap bg1="lt1" tx1="dk1" bg2="lt2" tx2="dk2" accent1="accent1" accent2="accent2" accent3="accent3" accent4="accent4" accent5="accent5" accent6="accent6" hlink="hlink" folHlink="folHlink"/>
  <p:sldLayoutIdLst>
    <p:sldLayoutId id="2147483673" r:id="rId1"/>
    <p:sldLayoutId id="2147483681" r:id="rId2"/>
    <p:sldLayoutId id="2147483679" r:id="rId3"/>
    <p:sldLayoutId id="2147483680" r:id="rId4"/>
    <p:sldLayoutId id="2147483694" r:id="rId5"/>
    <p:sldLayoutId id="2147483695"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514350" rtl="0" eaLnBrk="1" latinLnBrk="0" hangingPunct="1">
        <a:lnSpc>
          <a:spcPct val="90000"/>
        </a:lnSpc>
        <a:spcBef>
          <a:spcPct val="0"/>
        </a:spcBef>
        <a:buNone/>
        <a:defRPr lang="en-US" sz="1800" b="1" i="0" kern="1200" cap="all" baseline="0" dirty="0">
          <a:solidFill>
            <a:schemeClr val="accent2"/>
          </a:solidFill>
          <a:latin typeface="Gotham HTF Black" pitchFamily="2" charset="77"/>
          <a:ea typeface="+mj-ea"/>
          <a:cs typeface="Arial" pitchFamily="34" charset="0"/>
        </a:defRPr>
      </a:lvl1pPr>
    </p:titleStyle>
    <p:bodyStyle>
      <a:lvl1pPr marL="0" indent="0" algn="l" defTabSz="514350" rtl="0" eaLnBrk="1" latinLnBrk="0" hangingPunct="1">
        <a:lnSpc>
          <a:spcPct val="100000"/>
        </a:lnSpc>
        <a:spcBef>
          <a:spcPts val="675"/>
        </a:spcBef>
        <a:spcAft>
          <a:spcPts val="169"/>
        </a:spcAft>
        <a:buClr>
          <a:schemeClr val="tx1"/>
        </a:buClr>
        <a:buSzPct val="100000"/>
        <a:buFont typeface="Arial" panose="020B0604020202020204" pitchFamily="34" charset="0"/>
        <a:buNone/>
        <a:defRPr sz="1125" b="0" i="0" kern="1200">
          <a:solidFill>
            <a:schemeClr val="bg1"/>
          </a:solidFill>
          <a:latin typeface="Gotham HTF Book" pitchFamily="2" charset="77"/>
          <a:ea typeface="+mn-ea"/>
          <a:cs typeface="Arial" pitchFamily="34" charset="0"/>
        </a:defRPr>
      </a:lvl1pPr>
      <a:lvl2pPr marL="97334" indent="-97334" algn="l" defTabSz="514350" rtl="0" eaLnBrk="1" latinLnBrk="0" hangingPunct="1">
        <a:lnSpc>
          <a:spcPct val="100000"/>
        </a:lnSpc>
        <a:spcBef>
          <a:spcPts val="0"/>
        </a:spcBef>
        <a:spcAft>
          <a:spcPts val="169"/>
        </a:spcAft>
        <a:buClr>
          <a:schemeClr val="accent2"/>
        </a:buClr>
        <a:buFont typeface="Arial" pitchFamily="34" charset="0"/>
        <a:buChar char="•"/>
        <a:defRPr sz="1013" b="0" i="0" kern="1200">
          <a:solidFill>
            <a:schemeClr val="bg1"/>
          </a:solidFill>
          <a:latin typeface="Gotham HTF Book" pitchFamily="2" charset="77"/>
          <a:ea typeface="+mn-ea"/>
          <a:cs typeface="Arial" pitchFamily="34" charset="0"/>
        </a:defRPr>
      </a:lvl2pPr>
      <a:lvl3pPr marL="227707" indent="-97334" algn="l" defTabSz="514350" rtl="0" eaLnBrk="1" latinLnBrk="0" hangingPunct="1">
        <a:lnSpc>
          <a:spcPct val="100000"/>
        </a:lnSpc>
        <a:spcBef>
          <a:spcPts val="0"/>
        </a:spcBef>
        <a:spcAft>
          <a:spcPts val="169"/>
        </a:spcAft>
        <a:buClr>
          <a:schemeClr val="accent2"/>
        </a:buClr>
        <a:buSzPct val="112000"/>
        <a:buFont typeface="Arial" panose="020B0604020202020204" pitchFamily="34" charset="0"/>
        <a:buChar char="◦"/>
        <a:defRPr sz="900" b="0" i="0" kern="1200">
          <a:solidFill>
            <a:schemeClr val="bg1"/>
          </a:solidFill>
          <a:latin typeface="Gotham HTF Book" pitchFamily="2" charset="77"/>
          <a:ea typeface="+mn-ea"/>
          <a:cs typeface="Arial" pitchFamily="34" charset="0"/>
        </a:defRPr>
      </a:lvl3pPr>
      <a:lvl4pPr marL="351830" indent="-91976" algn="l" defTabSz="514350" rtl="0" eaLnBrk="1" latinLnBrk="0" hangingPunct="1">
        <a:lnSpc>
          <a:spcPct val="100000"/>
        </a:lnSpc>
        <a:spcBef>
          <a:spcPts val="0"/>
        </a:spcBef>
        <a:spcAft>
          <a:spcPts val="169"/>
        </a:spcAft>
        <a:buClr>
          <a:schemeClr val="accent2"/>
        </a:buClr>
        <a:buFont typeface="Arial" pitchFamily="34" charset="0"/>
        <a:buChar char="•"/>
        <a:defRPr sz="788" b="0" i="0" kern="1200">
          <a:solidFill>
            <a:schemeClr val="bg1"/>
          </a:solidFill>
          <a:latin typeface="Gotham HTF Book" pitchFamily="2" charset="77"/>
          <a:ea typeface="+mn-ea"/>
          <a:cs typeface="Arial" pitchFamily="34" charset="0"/>
        </a:defRPr>
      </a:lvl4pPr>
      <a:lvl5pPr marL="482203" indent="-98227" algn="l" defTabSz="514350" rtl="0" eaLnBrk="1" latinLnBrk="0" hangingPunct="1">
        <a:lnSpc>
          <a:spcPct val="100000"/>
        </a:lnSpc>
        <a:spcBef>
          <a:spcPts val="0"/>
        </a:spcBef>
        <a:spcAft>
          <a:spcPts val="169"/>
        </a:spcAft>
        <a:buClr>
          <a:schemeClr val="accent2"/>
        </a:buClr>
        <a:buFont typeface="Arial" pitchFamily="34" charset="0"/>
        <a:buChar char="-"/>
        <a:defRPr sz="675" b="0" i="0" kern="1200">
          <a:solidFill>
            <a:schemeClr val="bg1"/>
          </a:solidFill>
          <a:latin typeface="Gotham HTF Book" pitchFamily="2" charset="77"/>
          <a:ea typeface="+mn-ea"/>
          <a:cs typeface="Arial" pitchFamily="34" charset="0"/>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3" pos="4320" userDrawn="1">
          <p15:clr>
            <a:srgbClr val="F26B43"/>
          </p15:clr>
        </p15:guide>
        <p15:guide id="4" pos="476" userDrawn="1">
          <p15:clr>
            <a:srgbClr val="F26B43"/>
          </p15:clr>
        </p15:guide>
        <p15:guide id="5" pos="961" userDrawn="1">
          <p15:clr>
            <a:srgbClr val="F26B43"/>
          </p15:clr>
        </p15:guide>
        <p15:guide id="6" pos="1446" userDrawn="1">
          <p15:clr>
            <a:srgbClr val="F26B43"/>
          </p15:clr>
        </p15:guide>
        <p15:guide id="7" pos="1918" userDrawn="1">
          <p15:clr>
            <a:srgbClr val="F26B43"/>
          </p15:clr>
        </p15:guide>
        <p15:guide id="8" pos="2415" userDrawn="1">
          <p15:clr>
            <a:srgbClr val="F26B43"/>
          </p15:clr>
        </p15:guide>
        <p15:guide id="9" pos="2874" userDrawn="1">
          <p15:clr>
            <a:srgbClr val="F26B43"/>
          </p15:clr>
        </p15:guide>
        <p15:guide id="10" pos="3359" userDrawn="1">
          <p15:clr>
            <a:srgbClr val="F26B43"/>
          </p15:clr>
        </p15:guide>
        <p15:guide id="11" pos="3844" userDrawn="1">
          <p15:clr>
            <a:srgbClr val="F26B43"/>
          </p15:clr>
        </p15:guide>
        <p15:guide id="12" orient="horz" pos="1147" userDrawn="1">
          <p15:clr>
            <a:srgbClr val="F26B43"/>
          </p15:clr>
        </p15:guide>
        <p15:guide id="13" orient="horz" pos="2305" userDrawn="1">
          <p15:clr>
            <a:srgbClr val="F26B43"/>
          </p15:clr>
        </p15:guide>
        <p15:guide id="14" orient="horz" pos="3455" userDrawn="1">
          <p15:clr>
            <a:srgbClr val="F26B43"/>
          </p15:clr>
        </p15:guide>
        <p15:guide id="15" orient="horz" pos="4604" userDrawn="1">
          <p15:clr>
            <a:srgbClr val="F26B43"/>
          </p15:clr>
        </p15:guide>
        <p15:guide id="16" orient="horz" pos="5760" userDrawn="1">
          <p15:clr>
            <a:srgbClr val="F26B43"/>
          </p15:clr>
        </p15:guide>
        <p15:guide id="17" orient="horz" userDrawn="1">
          <p15:clr>
            <a:srgbClr val="F26B43"/>
          </p15:clr>
        </p15:guide>
        <p15:guide id="18" orient="horz" pos="544" userDrawn="1">
          <p15:clr>
            <a:srgbClr val="F26B43"/>
          </p15:clr>
        </p15:guide>
        <p15:guide id="19" pos="187" userDrawn="1">
          <p15:clr>
            <a:srgbClr val="F26B43"/>
          </p15:clr>
        </p15:guide>
        <p15:guide id="20" pos="4133" userDrawn="1">
          <p15:clr>
            <a:srgbClr val="F26B43"/>
          </p15:clr>
        </p15:guide>
        <p15:guide id="21" orient="horz" pos="5443" userDrawn="1">
          <p15:clr>
            <a:srgbClr val="F26B43"/>
          </p15:clr>
        </p15:guide>
        <p15:guide id="22" orient="horz" pos="29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Footer Placeholder 4"/>
          <p:cNvSpPr>
            <a:spLocks noGrp="1"/>
          </p:cNvSpPr>
          <p:nvPr>
            <p:ph type="ftr" sz="quarter" idx="3"/>
          </p:nvPr>
        </p:nvSpPr>
        <p:spPr>
          <a:xfrm>
            <a:off x="574095" y="8544411"/>
            <a:ext cx="2314575" cy="486833"/>
          </a:xfrm>
          <a:prstGeom prst="rect">
            <a:avLst/>
          </a:prstGeom>
        </p:spPr>
        <p:txBody>
          <a:bodyPr vert="horz" lIns="91440" tIns="45720" rIns="91440" bIns="45720" rtlCol="0" anchor="ctr"/>
          <a:lstStyle>
            <a:lvl1pPr algn="l">
              <a:defRPr sz="800" b="0" i="0">
                <a:solidFill>
                  <a:srgbClr val="000000"/>
                </a:solidFill>
                <a:latin typeface="Gotham HTF Book" pitchFamily="2" charset="77"/>
              </a:defRPr>
            </a:lvl1pPr>
          </a:lstStyle>
          <a:p>
            <a:r>
              <a:rPr lang="en-US"/>
              <a:t>An introduction to ECR</a:t>
            </a:r>
          </a:p>
        </p:txBody>
      </p:sp>
      <p:sp>
        <p:nvSpPr>
          <p:cNvPr id="6" name="Slide Number Placeholder 5"/>
          <p:cNvSpPr>
            <a:spLocks noGrp="1"/>
          </p:cNvSpPr>
          <p:nvPr>
            <p:ph type="sldNum" sz="quarter" idx="4"/>
          </p:nvPr>
        </p:nvSpPr>
        <p:spPr>
          <a:xfrm>
            <a:off x="4760334" y="8544411"/>
            <a:ext cx="1543050" cy="486833"/>
          </a:xfrm>
          <a:prstGeom prst="rect">
            <a:avLst/>
          </a:prstGeom>
        </p:spPr>
        <p:txBody>
          <a:bodyPr vert="horz" lIns="91440" tIns="45720" rIns="91440" bIns="45720" rtlCol="0" anchor="ctr"/>
          <a:lstStyle>
            <a:lvl1pPr algn="r">
              <a:defRPr sz="800" b="0" i="0">
                <a:solidFill>
                  <a:srgbClr val="000000"/>
                </a:solidFill>
                <a:latin typeface="Gotham HTF Book" pitchFamily="2" charset="77"/>
              </a:defRPr>
            </a:lvl1pPr>
          </a:lstStyle>
          <a:p>
            <a:fld id="{7E260360-B404-C844-8651-31E0380F9243}" type="slidenum">
              <a:rPr lang="en-US" smtClean="0"/>
              <a:pPr/>
              <a:t>‹#›</a:t>
            </a:fld>
            <a:endParaRPr lang="en-US"/>
          </a:p>
        </p:txBody>
      </p:sp>
    </p:spTree>
    <p:extLst>
      <p:ext uri="{BB962C8B-B14F-4D97-AF65-F5344CB8AC3E}">
        <p14:creationId xmlns:p14="http://schemas.microsoft.com/office/powerpoint/2010/main" val="153033203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hdr="0" dt="0"/>
  <p:txStyles>
    <p:titleStyle>
      <a:lvl1pPr algn="l" defTabSz="685800" rtl="0" eaLnBrk="1" latinLnBrk="0" hangingPunct="1">
        <a:lnSpc>
          <a:spcPct val="90000"/>
        </a:lnSpc>
        <a:spcBef>
          <a:spcPct val="0"/>
        </a:spcBef>
        <a:buNone/>
        <a:defRPr sz="3300" kern="1200">
          <a:solidFill>
            <a:schemeClr val="tx1"/>
          </a:solidFill>
          <a:latin typeface="Gotham HTF Book" pitchFamily="2" charset="77"/>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Gotham HTF Book"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Gotham HTF Book"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Gotham HTF Book"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Gotham HTF Book"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Gotham HTF Book"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4">
          <p15:clr>
            <a:srgbClr val="F26B43"/>
          </p15:clr>
        </p15:guide>
        <p15:guide id="2" pos="3906">
          <p15:clr>
            <a:srgbClr val="F26B43"/>
          </p15:clr>
        </p15:guide>
        <p15:guide id="3" orient="horz" pos="204">
          <p15:clr>
            <a:srgbClr val="F26B43"/>
          </p15:clr>
        </p15:guide>
        <p15:guide id="4" orient="horz" pos="55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svg"/><Relationship Id="rId7"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Layout" Target="../slideLayouts/slideLayout13.xml"/><Relationship Id="rId6" Type="http://schemas.openxmlformats.org/officeDocument/2006/relationships/image" Target="../media/image30.png"/><Relationship Id="rId11" Type="http://schemas.microsoft.com/office/2007/relationships/hdphoto" Target="../media/hdphoto4.wdp"/><Relationship Id="rId5" Type="http://schemas.microsoft.com/office/2007/relationships/hdphoto" Target="../media/hdphoto2.wdp"/><Relationship Id="rId10" Type="http://schemas.openxmlformats.org/officeDocument/2006/relationships/image" Target="../media/image33.png"/><Relationship Id="rId4" Type="http://schemas.openxmlformats.org/officeDocument/2006/relationships/image" Target="../media/image29.png"/><Relationship Id="rId9"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4.png"/><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9.jpe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8.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jp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A29536-3A78-3B48-88F9-FE81D5B9438A}"/>
              </a:ext>
            </a:extLst>
          </p:cNvPr>
          <p:cNvSpPr txBox="1"/>
          <p:nvPr/>
        </p:nvSpPr>
        <p:spPr>
          <a:xfrm>
            <a:off x="657225" y="2214696"/>
            <a:ext cx="4042039" cy="1286933"/>
          </a:xfrm>
          <a:prstGeom prst="rect">
            <a:avLst/>
          </a:prstGeom>
          <a:noFill/>
        </p:spPr>
        <p:txBody>
          <a:bodyPr wrap="square" lIns="0" rtlCol="0">
            <a:noAutofit/>
          </a:bodyPr>
          <a:lstStyle/>
          <a:p>
            <a:pPr algn="l"/>
            <a:r>
              <a:rPr lang="en-US" sz="3600" b="1" dirty="0">
                <a:solidFill>
                  <a:schemeClr val="bg2"/>
                </a:solidFill>
                <a:latin typeface="Gotham HTF Black" pitchFamily="2" charset="77"/>
              </a:rPr>
              <a:t>An introduction to ECR</a:t>
            </a:r>
          </a:p>
        </p:txBody>
      </p:sp>
      <p:pic>
        <p:nvPicPr>
          <p:cNvPr id="5" name="Picture 4">
            <a:extLst>
              <a:ext uri="{FF2B5EF4-FFF2-40B4-BE49-F238E27FC236}">
                <a16:creationId xmlns:a16="http://schemas.microsoft.com/office/drawing/2014/main" id="{11615E8F-6114-AB45-A764-026777DBA58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7837" y="820614"/>
            <a:ext cx="2990321" cy="498975"/>
          </a:xfrm>
          <a:prstGeom prst="rect">
            <a:avLst/>
          </a:prstGeom>
        </p:spPr>
      </p:pic>
      <p:pic>
        <p:nvPicPr>
          <p:cNvPr id="7" name="Graphic 6">
            <a:extLst>
              <a:ext uri="{FF2B5EF4-FFF2-40B4-BE49-F238E27FC236}">
                <a16:creationId xmlns:a16="http://schemas.microsoft.com/office/drawing/2014/main" id="{2F56468D-5373-E641-A5EE-C94D4A8A79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449455">
            <a:off x="2116666" y="5141558"/>
            <a:ext cx="2590800" cy="2438400"/>
          </a:xfrm>
          <a:prstGeom prst="rect">
            <a:avLst/>
          </a:prstGeom>
        </p:spPr>
      </p:pic>
      <p:pic>
        <p:nvPicPr>
          <p:cNvPr id="8" name="Picture 7">
            <a:extLst>
              <a:ext uri="{FF2B5EF4-FFF2-40B4-BE49-F238E27FC236}">
                <a16:creationId xmlns:a16="http://schemas.microsoft.com/office/drawing/2014/main" id="{7D2514A0-23B9-EE4D-BDCC-113A1A53BF7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30982" y="4598665"/>
            <a:ext cx="416564" cy="404431"/>
          </a:xfrm>
          <a:prstGeom prst="rect">
            <a:avLst/>
          </a:prstGeom>
        </p:spPr>
      </p:pic>
      <p:sp>
        <p:nvSpPr>
          <p:cNvPr id="13" name="TextBox 12">
            <a:extLst>
              <a:ext uri="{FF2B5EF4-FFF2-40B4-BE49-F238E27FC236}">
                <a16:creationId xmlns:a16="http://schemas.microsoft.com/office/drawing/2014/main" id="{211D412A-20E2-AC41-A703-6CBB24BB6D56}"/>
              </a:ext>
            </a:extLst>
          </p:cNvPr>
          <p:cNvSpPr txBox="1"/>
          <p:nvPr/>
        </p:nvSpPr>
        <p:spPr>
          <a:xfrm>
            <a:off x="2682812" y="6228313"/>
            <a:ext cx="1624669" cy="807624"/>
          </a:xfrm>
          <a:prstGeom prst="rect">
            <a:avLst/>
          </a:prstGeom>
          <a:noFill/>
        </p:spPr>
        <p:txBody>
          <a:bodyPr wrap="none" lIns="0" rtlCol="0" anchor="ctr">
            <a:noAutofit/>
          </a:bodyPr>
          <a:lstStyle/>
          <a:p>
            <a:pPr algn="ctr"/>
            <a:r>
              <a:rPr lang="en-US" sz="1100" dirty="0">
                <a:solidFill>
                  <a:schemeClr val="bg1"/>
                </a:solidFill>
                <a:latin typeface="Gotham HTF Book" pitchFamily="2" charset="77"/>
              </a:rPr>
              <a:t>THE EPICENTER</a:t>
            </a:r>
            <a:br>
              <a:rPr lang="en-US" sz="1100" dirty="0">
                <a:solidFill>
                  <a:schemeClr val="bg1"/>
                </a:solidFill>
                <a:latin typeface="Gotham HTF Book" pitchFamily="2" charset="77"/>
              </a:rPr>
            </a:br>
            <a:r>
              <a:rPr lang="en-US" sz="1100" dirty="0">
                <a:solidFill>
                  <a:schemeClr val="bg1"/>
                </a:solidFill>
                <a:latin typeface="Gotham HTF Book" pitchFamily="2" charset="77"/>
              </a:rPr>
              <a:t>ECOSYSTEM</a:t>
            </a:r>
          </a:p>
        </p:txBody>
      </p:sp>
      <p:sp>
        <p:nvSpPr>
          <p:cNvPr id="16" name="Rectangle 15">
            <a:extLst>
              <a:ext uri="{FF2B5EF4-FFF2-40B4-BE49-F238E27FC236}">
                <a16:creationId xmlns:a16="http://schemas.microsoft.com/office/drawing/2014/main" id="{BF9F386E-DE2D-934B-964E-D29FB0D34256}"/>
              </a:ext>
            </a:extLst>
          </p:cNvPr>
          <p:cNvSpPr/>
          <p:nvPr/>
        </p:nvSpPr>
        <p:spPr>
          <a:xfrm>
            <a:off x="2302853" y="8676072"/>
            <a:ext cx="2252294" cy="215444"/>
          </a:xfrm>
          <a:prstGeom prst="rect">
            <a:avLst/>
          </a:prstGeom>
        </p:spPr>
        <p:txBody>
          <a:bodyPr wrap="square">
            <a:spAutoFit/>
          </a:bodyPr>
          <a:lstStyle/>
          <a:p>
            <a:pPr marR="0" lvl="0" indent="0" algn="ctr" fontAlgn="auto">
              <a:lnSpc>
                <a:spcPct val="100000"/>
              </a:lnSpc>
              <a:spcBef>
                <a:spcPts val="600"/>
              </a:spcBef>
              <a:spcAft>
                <a:spcPts val="600"/>
              </a:spcAft>
              <a:buClrTx/>
              <a:buSzTx/>
              <a:buFontTx/>
              <a:buNone/>
              <a:tabLst>
                <a:tab pos="361950" algn="l"/>
                <a:tab pos="895350" algn="ctr"/>
              </a:tabLst>
              <a:defRPr/>
            </a:pPr>
            <a:r>
              <a:rPr lang="en-GB" sz="800" dirty="0">
                <a:solidFill>
                  <a:schemeClr val="bg2"/>
                </a:solidFill>
                <a:latin typeface="Gotham HTF Book" pitchFamily="2" charset="77"/>
              </a:rPr>
              <a:t>EC210701 – ECR Introduction v04</a:t>
            </a:r>
          </a:p>
        </p:txBody>
      </p:sp>
      <p:pic>
        <p:nvPicPr>
          <p:cNvPr id="11" name="Picture 10" descr="Logo&#10;&#10;Description automatically generated">
            <a:extLst>
              <a:ext uri="{FF2B5EF4-FFF2-40B4-BE49-F238E27FC236}">
                <a16:creationId xmlns:a16="http://schemas.microsoft.com/office/drawing/2014/main" id="{7E5915C5-2E07-304C-92E5-DCB39C2B46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2995" y="7077626"/>
            <a:ext cx="989858" cy="989858"/>
          </a:xfrm>
          <a:prstGeom prst="rect">
            <a:avLst/>
          </a:prstGeom>
        </p:spPr>
      </p:pic>
      <p:pic>
        <p:nvPicPr>
          <p:cNvPr id="14" name="Picture 13" descr="Shape, arrow&#10;&#10;Description automatically generated">
            <a:extLst>
              <a:ext uri="{FF2B5EF4-FFF2-40B4-BE49-F238E27FC236}">
                <a16:creationId xmlns:a16="http://schemas.microsoft.com/office/drawing/2014/main" id="{69E60D40-250A-AD49-9CE2-1298CBADE6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93247" y="7077626"/>
            <a:ext cx="989858" cy="989858"/>
          </a:xfrm>
          <a:prstGeom prst="rect">
            <a:avLst/>
          </a:prstGeom>
        </p:spPr>
      </p:pic>
    </p:spTree>
    <p:extLst>
      <p:ext uri="{BB962C8B-B14F-4D97-AF65-F5344CB8AC3E}">
        <p14:creationId xmlns:p14="http://schemas.microsoft.com/office/powerpoint/2010/main" val="1940627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6382CE3B-EFCF-C246-AD70-A59CD0D88941}"/>
              </a:ext>
            </a:extLst>
          </p:cNvPr>
          <p:cNvSpPr/>
          <p:nvPr/>
        </p:nvSpPr>
        <p:spPr>
          <a:xfrm>
            <a:off x="3429000" y="-407193"/>
            <a:ext cx="8619332" cy="8619332"/>
          </a:xfrm>
          <a:prstGeom prst="ellipse">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12ED49F-7F14-754B-A7CD-03217B843B90}"/>
              </a:ext>
            </a:extLst>
          </p:cNvPr>
          <p:cNvSpPr txBox="1"/>
          <p:nvPr/>
        </p:nvSpPr>
        <p:spPr>
          <a:xfrm>
            <a:off x="2312987" y="239182"/>
            <a:ext cx="2232025" cy="353485"/>
          </a:xfrm>
          <a:prstGeom prst="rect">
            <a:avLst/>
          </a:prstGeom>
          <a:noFill/>
        </p:spPr>
        <p:txBody>
          <a:bodyPr wrap="none" lIns="0" rtlCol="0" anchor="t">
            <a:noAutofit/>
          </a:bodyPr>
          <a:lstStyle/>
          <a:p>
            <a:pPr algn="ctr"/>
            <a:r>
              <a:rPr lang="en-US" sz="1400" dirty="0">
                <a:solidFill>
                  <a:schemeClr val="bg1"/>
                </a:solidFill>
                <a:latin typeface="Gotham HTF Book" pitchFamily="2" charset="77"/>
              </a:rPr>
              <a:t>The ECR Token</a:t>
            </a:r>
          </a:p>
        </p:txBody>
      </p:sp>
      <p:sp>
        <p:nvSpPr>
          <p:cNvPr id="3" name="TextBox 2">
            <a:extLst>
              <a:ext uri="{FF2B5EF4-FFF2-40B4-BE49-F238E27FC236}">
                <a16:creationId xmlns:a16="http://schemas.microsoft.com/office/drawing/2014/main" id="{7E9D6136-C40F-684C-BD0D-0B0F53BA7327}"/>
              </a:ext>
            </a:extLst>
          </p:cNvPr>
          <p:cNvSpPr txBox="1"/>
          <p:nvPr/>
        </p:nvSpPr>
        <p:spPr>
          <a:xfrm>
            <a:off x="657225" y="741496"/>
            <a:ext cx="5543550" cy="663971"/>
          </a:xfrm>
          <a:prstGeom prst="rect">
            <a:avLst/>
          </a:prstGeom>
          <a:noFill/>
        </p:spPr>
        <p:txBody>
          <a:bodyPr wrap="square" lIns="0" rtlCol="0">
            <a:noAutofit/>
          </a:bodyPr>
          <a:lstStyle/>
          <a:p>
            <a:pPr algn="ctr">
              <a:lnSpc>
                <a:spcPct val="90000"/>
              </a:lnSpc>
            </a:pPr>
            <a:r>
              <a:rPr lang="en-US" sz="2000" b="1" dirty="0">
                <a:solidFill>
                  <a:schemeClr val="tx2"/>
                </a:solidFill>
                <a:latin typeface="Gotham HTF Black" pitchFamily="2" charset="77"/>
              </a:rPr>
              <a:t>Secure, scalable and decentralized (cont.)</a:t>
            </a:r>
          </a:p>
        </p:txBody>
      </p:sp>
      <p:sp>
        <p:nvSpPr>
          <p:cNvPr id="4" name="Rectangle 3">
            <a:extLst>
              <a:ext uri="{FF2B5EF4-FFF2-40B4-BE49-F238E27FC236}">
                <a16:creationId xmlns:a16="http://schemas.microsoft.com/office/drawing/2014/main" id="{9C2B6406-3B55-AC4F-BDEA-A43CE4058613}"/>
              </a:ext>
            </a:extLst>
          </p:cNvPr>
          <p:cNvSpPr/>
          <p:nvPr/>
        </p:nvSpPr>
        <p:spPr>
          <a:xfrm>
            <a:off x="657225" y="1258888"/>
            <a:ext cx="5543550" cy="4964111"/>
          </a:xfrm>
          <a:prstGeom prst="rect">
            <a:avLst/>
          </a:prstGeom>
        </p:spPr>
        <p:txBody>
          <a:bodyPr wrap="square" numCol="2" spcCol="180000">
            <a:noAutofit/>
          </a:bodyPr>
          <a:lstStyle/>
          <a:p>
            <a:pPr>
              <a:spcBef>
                <a:spcPts val="600"/>
              </a:spcBef>
              <a:spcAft>
                <a:spcPts val="600"/>
              </a:spcAft>
            </a:pPr>
            <a:r>
              <a:rPr lang="en-GB" sz="1100" b="1" dirty="0">
                <a:solidFill>
                  <a:schemeClr val="bg1"/>
                </a:solidFill>
                <a:latin typeface="Gotham HTF Book" pitchFamily="2" charset="77"/>
                <a:cs typeface="Arial" pitchFamily="34" charset="0"/>
              </a:rPr>
              <a:t>Long &amp; Short-Term Economic Security</a:t>
            </a:r>
          </a:p>
          <a:p>
            <a:pPr>
              <a:spcBef>
                <a:spcPts val="600"/>
              </a:spcBef>
              <a:spcAft>
                <a:spcPts val="600"/>
              </a:spcAft>
            </a:pPr>
            <a:r>
              <a:rPr lang="en-GB" sz="1100" dirty="0">
                <a:solidFill>
                  <a:srgbClr val="000000"/>
                </a:solidFill>
                <a:latin typeface="Gotham HTF Book" pitchFamily="2" charset="77"/>
                <a:cs typeface="Arial" pitchFamily="34" charset="0"/>
              </a:rPr>
              <a:t>Proponents of BTC maximalism argue that, thanks to the significant sunk costs invested in ASIC hardware that has no other use, that this lock-in will somehow cause people to keep mining when they otherwise wouldn’t. However, upon inspection this argument appears flawed. Irrespective of the hardware used to do it, rational miners will mine when they can earn more than $1 of coin for less than $1 worth of energy cost. This is because they are commercial operators engaged in the business of mining, for the purpose of earning a profit for shareholders. Contrast this with the nature of EPIC miners: people who have idle computing capacity they don't mind sharing with others to help secure the network. They weren't using the equipment anyway, and the coins earned are just a bonus. This is a much more sustainable and low-cost way to achieve a Bitcoin market structure.</a:t>
            </a:r>
          </a:p>
          <a:p>
            <a:pPr>
              <a:spcBef>
                <a:spcPts val="600"/>
              </a:spcBef>
              <a:spcAft>
                <a:spcPts val="600"/>
              </a:spcAft>
            </a:pPr>
            <a:r>
              <a:rPr lang="en-GB" sz="1100" b="1" dirty="0">
                <a:solidFill>
                  <a:schemeClr val="bg1"/>
                </a:solidFill>
                <a:latin typeface="Gotham HTF Book" pitchFamily="2" charset="77"/>
                <a:cs typeface="Arial" pitchFamily="34" charset="0"/>
              </a:rPr>
              <a:t>Scalable</a:t>
            </a:r>
          </a:p>
          <a:p>
            <a:pPr>
              <a:spcBef>
                <a:spcPts val="600"/>
              </a:spcBef>
              <a:spcAft>
                <a:spcPts val="600"/>
              </a:spcAft>
            </a:pPr>
            <a:r>
              <a:rPr lang="en-GB" sz="1100" dirty="0">
                <a:solidFill>
                  <a:srgbClr val="000000"/>
                </a:solidFill>
                <a:latin typeface="Gotham HTF Book" pitchFamily="2" charset="77"/>
                <a:cs typeface="Arial" pitchFamily="34" charset="0"/>
              </a:rPr>
              <a:t>Full chain only 1.6GB. Even at BTC-level usage, data footprint is ~90% lower - 25GB vs 300+GB. By off loading computation to other general-purpose smart contract chains such as Ethereum, </a:t>
            </a:r>
            <a:r>
              <a:rPr lang="en-GB" sz="1100" dirty="0" err="1">
                <a:solidFill>
                  <a:srgbClr val="000000"/>
                </a:solidFill>
                <a:latin typeface="Gotham HTF Book" pitchFamily="2" charset="77"/>
                <a:cs typeface="Arial" pitchFamily="34" charset="0"/>
              </a:rPr>
              <a:t>Polkadot</a:t>
            </a:r>
            <a:r>
              <a:rPr lang="en-GB" sz="1100" dirty="0">
                <a:solidFill>
                  <a:srgbClr val="000000"/>
                </a:solidFill>
                <a:latin typeface="Gotham HTF Book" pitchFamily="2" charset="77"/>
                <a:cs typeface="Arial" pitchFamily="34" charset="0"/>
              </a:rPr>
              <a:t>, Solana, </a:t>
            </a:r>
            <a:r>
              <a:rPr lang="en-GB" sz="1100" dirty="0" err="1">
                <a:solidFill>
                  <a:srgbClr val="000000"/>
                </a:solidFill>
                <a:latin typeface="Gotham HTF Book" pitchFamily="2" charset="77"/>
                <a:cs typeface="Arial" pitchFamily="34" charset="0"/>
              </a:rPr>
              <a:t>Kadena</a:t>
            </a:r>
            <a:r>
              <a:rPr lang="en-GB" sz="1100" dirty="0">
                <a:solidFill>
                  <a:srgbClr val="000000"/>
                </a:solidFill>
                <a:latin typeface="Gotham HTF Book" pitchFamily="2" charset="77"/>
                <a:cs typeface="Arial" pitchFamily="34" charset="0"/>
              </a:rPr>
              <a:t>, and </a:t>
            </a:r>
            <a:r>
              <a:rPr lang="en-GB" sz="1100" dirty="0" err="1">
                <a:solidFill>
                  <a:srgbClr val="000000"/>
                </a:solidFill>
                <a:latin typeface="Gotham HTF Book" pitchFamily="2" charset="77"/>
                <a:cs typeface="Arial" pitchFamily="34" charset="0"/>
              </a:rPr>
              <a:t>Tezos</a:t>
            </a:r>
            <a:r>
              <a:rPr lang="en-GB" sz="1100" dirty="0">
                <a:solidFill>
                  <a:srgbClr val="000000"/>
                </a:solidFill>
                <a:latin typeface="Gotham HTF Book" pitchFamily="2" charset="77"/>
                <a:cs typeface="Arial" pitchFamily="34" charset="0"/>
              </a:rPr>
              <a:t>, as well as engaging distributed ledgers such as Stellar, the network possesses essentially infinite scalability.</a:t>
            </a:r>
          </a:p>
          <a:p>
            <a:pPr>
              <a:spcBef>
                <a:spcPts val="600"/>
              </a:spcBef>
              <a:spcAft>
                <a:spcPts val="600"/>
              </a:spcAft>
            </a:pPr>
            <a:r>
              <a:rPr lang="en-GB" sz="1100" b="1" dirty="0">
                <a:solidFill>
                  <a:schemeClr val="bg1"/>
                </a:solidFill>
                <a:latin typeface="Gotham HTF Book" pitchFamily="2" charset="77"/>
                <a:cs typeface="Arial" pitchFamily="34" charset="0"/>
              </a:rPr>
              <a:t>Decentralized</a:t>
            </a:r>
          </a:p>
          <a:p>
            <a:pPr>
              <a:spcBef>
                <a:spcPts val="600"/>
              </a:spcBef>
              <a:spcAft>
                <a:spcPts val="600"/>
              </a:spcAft>
            </a:pPr>
            <a:r>
              <a:rPr lang="en-GB" sz="1100" dirty="0">
                <a:solidFill>
                  <a:srgbClr val="000000"/>
                </a:solidFill>
                <a:latin typeface="Gotham HTF Book" pitchFamily="2" charset="77"/>
                <a:cs typeface="Arial" pitchFamily="34" charset="0"/>
              </a:rPr>
              <a:t>Mining is currently spread across CPU, GPU, industrial ASIC today, proving out the multi-algorithm model in production. In future, mobile devices, AI TPU chips, set-top boxes, USB form factor mini-ASICs, and more can all be brought into service to help secure the network and distribute computation.</a:t>
            </a:r>
          </a:p>
          <a:p>
            <a:pPr>
              <a:spcBef>
                <a:spcPts val="600"/>
              </a:spcBef>
              <a:spcAft>
                <a:spcPts val="600"/>
              </a:spcAft>
            </a:pPr>
            <a:br>
              <a:rPr lang="en-GB" sz="1100" dirty="0">
                <a:solidFill>
                  <a:srgbClr val="000000"/>
                </a:solidFill>
                <a:latin typeface="Gotham HTF Book" pitchFamily="2" charset="77"/>
                <a:cs typeface="Arial" pitchFamily="34" charset="0"/>
              </a:rPr>
            </a:br>
            <a:endParaRPr lang="en-GB" sz="1100" dirty="0">
              <a:solidFill>
                <a:srgbClr val="000000"/>
              </a:solidFill>
              <a:latin typeface="Gotham HTF Book" pitchFamily="2" charset="77"/>
              <a:cs typeface="Arial" pitchFamily="34" charset="0"/>
            </a:endParaRPr>
          </a:p>
        </p:txBody>
      </p:sp>
      <p:sp>
        <p:nvSpPr>
          <p:cNvPr id="5" name="Footer Placeholder 4">
            <a:extLst>
              <a:ext uri="{FF2B5EF4-FFF2-40B4-BE49-F238E27FC236}">
                <a16:creationId xmlns:a16="http://schemas.microsoft.com/office/drawing/2014/main" id="{A4CF2457-A1BF-4D47-A5CB-CE9D053FFD47}"/>
              </a:ext>
            </a:extLst>
          </p:cNvPr>
          <p:cNvSpPr>
            <a:spLocks noGrp="1"/>
          </p:cNvSpPr>
          <p:nvPr>
            <p:ph type="ftr" sz="quarter" idx="11"/>
          </p:nvPr>
        </p:nvSpPr>
        <p:spPr/>
        <p:txBody>
          <a:bodyPr/>
          <a:lstStyle/>
          <a:p>
            <a:r>
              <a:rPr lang="en-US"/>
              <a:t>An introduction to ECR</a:t>
            </a:r>
          </a:p>
        </p:txBody>
      </p:sp>
      <p:sp>
        <p:nvSpPr>
          <p:cNvPr id="6" name="Slide Number Placeholder 5">
            <a:extLst>
              <a:ext uri="{FF2B5EF4-FFF2-40B4-BE49-F238E27FC236}">
                <a16:creationId xmlns:a16="http://schemas.microsoft.com/office/drawing/2014/main" id="{2567CF2F-B00E-E84F-A8E6-3E915269450C}"/>
              </a:ext>
            </a:extLst>
          </p:cNvPr>
          <p:cNvSpPr>
            <a:spLocks noGrp="1"/>
          </p:cNvSpPr>
          <p:nvPr>
            <p:ph type="sldNum" sz="quarter" idx="12"/>
          </p:nvPr>
        </p:nvSpPr>
        <p:spPr/>
        <p:txBody>
          <a:bodyPr/>
          <a:lstStyle/>
          <a:p>
            <a:fld id="{7E260360-B404-C844-8651-31E0380F9243}" type="slidenum">
              <a:rPr lang="en-US" smtClean="0"/>
              <a:t>10</a:t>
            </a:fld>
            <a:endParaRPr lang="en-US"/>
          </a:p>
        </p:txBody>
      </p:sp>
      <p:sp>
        <p:nvSpPr>
          <p:cNvPr id="26" name="Oval 25">
            <a:extLst>
              <a:ext uri="{FF2B5EF4-FFF2-40B4-BE49-F238E27FC236}">
                <a16:creationId xmlns:a16="http://schemas.microsoft.com/office/drawing/2014/main" id="{5875438C-AE9D-4E4A-B8F9-4EF67AA25B26}"/>
              </a:ext>
            </a:extLst>
          </p:cNvPr>
          <p:cNvSpPr/>
          <p:nvPr/>
        </p:nvSpPr>
        <p:spPr>
          <a:xfrm>
            <a:off x="1889181" y="6385037"/>
            <a:ext cx="1827102" cy="1827102"/>
          </a:xfrm>
          <a:prstGeom prst="ellipse">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D39E3F2-5490-F14C-BD3B-22BC86FDD617}"/>
              </a:ext>
            </a:extLst>
          </p:cNvPr>
          <p:cNvSpPr/>
          <p:nvPr/>
        </p:nvSpPr>
        <p:spPr>
          <a:xfrm>
            <a:off x="962632" y="8136584"/>
            <a:ext cx="77348" cy="77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416B2D3-4BCA-8044-A6AA-DCE3187ED417}"/>
              </a:ext>
            </a:extLst>
          </p:cNvPr>
          <p:cNvSpPr/>
          <p:nvPr/>
        </p:nvSpPr>
        <p:spPr>
          <a:xfrm>
            <a:off x="2563486" y="7736866"/>
            <a:ext cx="478493" cy="478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306D8DB-2DD6-9347-A3B6-8649106CA31B}"/>
              </a:ext>
            </a:extLst>
          </p:cNvPr>
          <p:cNvSpPr/>
          <p:nvPr/>
        </p:nvSpPr>
        <p:spPr>
          <a:xfrm>
            <a:off x="5166639" y="7494003"/>
            <a:ext cx="730440" cy="730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8AD49CC-58B9-CC44-A3D9-92AA955B8489}"/>
              </a:ext>
            </a:extLst>
          </p:cNvPr>
          <p:cNvSpPr txBox="1"/>
          <p:nvPr/>
        </p:nvSpPr>
        <p:spPr>
          <a:xfrm>
            <a:off x="743514" y="6907354"/>
            <a:ext cx="519404" cy="663971"/>
          </a:xfrm>
          <a:prstGeom prst="rect">
            <a:avLst/>
          </a:prstGeom>
          <a:noFill/>
        </p:spPr>
        <p:txBody>
          <a:bodyPr wrap="none" lIns="72000" rIns="72000" rtlCol="0">
            <a:noAutofit/>
          </a:bodyPr>
          <a:lstStyle/>
          <a:p>
            <a:pPr algn="ctr"/>
            <a:r>
              <a:rPr lang="en-US" sz="1100" b="1" dirty="0">
                <a:solidFill>
                  <a:srgbClr val="000000"/>
                </a:solidFill>
                <a:latin typeface="Gotham HTF Black" pitchFamily="2" charset="77"/>
                <a:cs typeface="Arial" pitchFamily="34" charset="0"/>
              </a:rPr>
              <a:t>EPIC</a:t>
            </a:r>
            <a:br>
              <a:rPr lang="en-US" sz="1100" b="1" dirty="0">
                <a:solidFill>
                  <a:srgbClr val="000000"/>
                </a:solidFill>
                <a:latin typeface="Gotham HTF Black" pitchFamily="2" charset="77"/>
                <a:cs typeface="Arial" pitchFamily="34" charset="0"/>
              </a:rPr>
            </a:br>
            <a:r>
              <a:rPr lang="en-US" sz="1100" b="1" dirty="0">
                <a:solidFill>
                  <a:srgbClr val="000000"/>
                </a:solidFill>
                <a:latin typeface="Gotham HTF Black" pitchFamily="2" charset="77"/>
                <a:cs typeface="Arial" pitchFamily="34" charset="0"/>
              </a:rPr>
              <a:t>CHAIN</a:t>
            </a:r>
            <a:br>
              <a:rPr lang="en-US" sz="1100" b="1" dirty="0">
                <a:solidFill>
                  <a:srgbClr val="000000"/>
                </a:solidFill>
                <a:latin typeface="Gotham HTF Black" pitchFamily="2" charset="77"/>
                <a:cs typeface="Arial" pitchFamily="34" charset="0"/>
              </a:rPr>
            </a:br>
            <a:r>
              <a:rPr lang="en-US" sz="1100" b="1" dirty="0">
                <a:solidFill>
                  <a:srgbClr val="000000"/>
                </a:solidFill>
                <a:latin typeface="Gotham HTF Black" pitchFamily="2" charset="77"/>
                <a:cs typeface="Arial" pitchFamily="34" charset="0"/>
              </a:rPr>
              <a:t>FILE</a:t>
            </a:r>
            <a:br>
              <a:rPr lang="en-US" sz="1100" b="1" dirty="0">
                <a:solidFill>
                  <a:srgbClr val="000000"/>
                </a:solidFill>
                <a:latin typeface="Gotham HTF Black" pitchFamily="2" charset="77"/>
                <a:cs typeface="Arial" pitchFamily="34" charset="0"/>
              </a:rPr>
            </a:br>
            <a:r>
              <a:rPr lang="en-US" sz="1100" dirty="0">
                <a:solidFill>
                  <a:srgbClr val="000000"/>
                </a:solidFill>
                <a:latin typeface="Gotham HTF Book" pitchFamily="2" charset="77"/>
                <a:cs typeface="Arial" pitchFamily="34" charset="0"/>
              </a:rPr>
              <a:t>1.6GB</a:t>
            </a:r>
          </a:p>
        </p:txBody>
      </p:sp>
      <p:sp>
        <p:nvSpPr>
          <p:cNvPr id="41" name="TextBox 40">
            <a:extLst>
              <a:ext uri="{FF2B5EF4-FFF2-40B4-BE49-F238E27FC236}">
                <a16:creationId xmlns:a16="http://schemas.microsoft.com/office/drawing/2014/main" id="{15B0BBAC-BA43-A74C-AAAB-3C605768B1BC}"/>
              </a:ext>
            </a:extLst>
          </p:cNvPr>
          <p:cNvSpPr txBox="1"/>
          <p:nvPr/>
        </p:nvSpPr>
        <p:spPr>
          <a:xfrm>
            <a:off x="2154486" y="7060236"/>
            <a:ext cx="1301957" cy="404475"/>
          </a:xfrm>
          <a:prstGeom prst="rect">
            <a:avLst/>
          </a:prstGeom>
          <a:noFill/>
        </p:spPr>
        <p:txBody>
          <a:bodyPr wrap="none" lIns="72000" rIns="72000" rtlCol="0">
            <a:noAutofit/>
          </a:bodyPr>
          <a:lstStyle/>
          <a:p>
            <a:pPr algn="ctr"/>
            <a:r>
              <a:rPr lang="en-US" sz="1100" b="1" dirty="0">
                <a:solidFill>
                  <a:srgbClr val="000000"/>
                </a:solidFill>
                <a:latin typeface="Gotham HTF Black" pitchFamily="2" charset="77"/>
                <a:cs typeface="Arial" pitchFamily="34" charset="0"/>
              </a:rPr>
              <a:t>BTC CHAIN FILE</a:t>
            </a:r>
            <a:br>
              <a:rPr lang="en-US" sz="1100" b="1" dirty="0">
                <a:solidFill>
                  <a:srgbClr val="000000"/>
                </a:solidFill>
                <a:latin typeface="Gotham HTF Black" pitchFamily="2" charset="77"/>
                <a:cs typeface="Arial" pitchFamily="34" charset="0"/>
              </a:rPr>
            </a:br>
            <a:r>
              <a:rPr lang="en-US" sz="1100" dirty="0">
                <a:solidFill>
                  <a:srgbClr val="000000"/>
                </a:solidFill>
                <a:latin typeface="Gotham HTF Book" pitchFamily="2" charset="77"/>
                <a:cs typeface="Arial" pitchFamily="34" charset="0"/>
              </a:rPr>
              <a:t>300GB</a:t>
            </a:r>
          </a:p>
        </p:txBody>
      </p:sp>
      <p:sp>
        <p:nvSpPr>
          <p:cNvPr id="42" name="TextBox 41">
            <a:extLst>
              <a:ext uri="{FF2B5EF4-FFF2-40B4-BE49-F238E27FC236}">
                <a16:creationId xmlns:a16="http://schemas.microsoft.com/office/drawing/2014/main" id="{10F12CC1-D94D-1048-8456-9E2104F8D3D9}"/>
              </a:ext>
            </a:extLst>
          </p:cNvPr>
          <p:cNvSpPr txBox="1"/>
          <p:nvPr/>
        </p:nvSpPr>
        <p:spPr>
          <a:xfrm>
            <a:off x="4760334" y="6034234"/>
            <a:ext cx="1301957" cy="404475"/>
          </a:xfrm>
          <a:prstGeom prst="rect">
            <a:avLst/>
          </a:prstGeom>
          <a:noFill/>
        </p:spPr>
        <p:txBody>
          <a:bodyPr wrap="none" lIns="72000" rIns="72000" rtlCol="0">
            <a:noAutofit/>
          </a:bodyPr>
          <a:lstStyle/>
          <a:p>
            <a:pPr algn="ctr"/>
            <a:r>
              <a:rPr lang="en-US" sz="1100" b="1" dirty="0">
                <a:solidFill>
                  <a:srgbClr val="000000"/>
                </a:solidFill>
                <a:latin typeface="Gotham HTF Black" pitchFamily="2" charset="77"/>
                <a:cs typeface="Arial" pitchFamily="34" charset="0"/>
              </a:rPr>
              <a:t>ETH CHAIN FILE</a:t>
            </a:r>
            <a:br>
              <a:rPr lang="en-US" sz="1100" b="1" dirty="0">
                <a:solidFill>
                  <a:srgbClr val="000000"/>
                </a:solidFill>
                <a:latin typeface="Gotham HTF Black" pitchFamily="2" charset="77"/>
                <a:cs typeface="Arial" pitchFamily="34" charset="0"/>
              </a:rPr>
            </a:br>
            <a:r>
              <a:rPr lang="en-US" sz="1100" dirty="0">
                <a:solidFill>
                  <a:srgbClr val="000000"/>
                </a:solidFill>
                <a:latin typeface="Gotham HTF Book" pitchFamily="2" charset="77"/>
                <a:cs typeface="Arial" pitchFamily="34" charset="0"/>
              </a:rPr>
              <a:t>7TB</a:t>
            </a:r>
          </a:p>
        </p:txBody>
      </p:sp>
      <p:sp>
        <p:nvSpPr>
          <p:cNvPr id="43" name="TextBox 42">
            <a:extLst>
              <a:ext uri="{FF2B5EF4-FFF2-40B4-BE49-F238E27FC236}">
                <a16:creationId xmlns:a16="http://schemas.microsoft.com/office/drawing/2014/main" id="{C3488731-BD16-334A-AB4C-B74717B160C6}"/>
              </a:ext>
            </a:extLst>
          </p:cNvPr>
          <p:cNvSpPr txBox="1"/>
          <p:nvPr/>
        </p:nvSpPr>
        <p:spPr>
          <a:xfrm>
            <a:off x="2375291" y="7836633"/>
            <a:ext cx="875964" cy="251411"/>
          </a:xfrm>
          <a:prstGeom prst="rect">
            <a:avLst/>
          </a:prstGeom>
          <a:noFill/>
        </p:spPr>
        <p:txBody>
          <a:bodyPr wrap="none" lIns="72000" rIns="72000" rtlCol="0">
            <a:noAutofit/>
          </a:bodyPr>
          <a:lstStyle/>
          <a:p>
            <a:pPr algn="ctr"/>
            <a:r>
              <a:rPr lang="en-US" sz="1100" dirty="0">
                <a:solidFill>
                  <a:schemeClr val="bg2"/>
                </a:solidFill>
                <a:latin typeface="Gotham HTF Book" pitchFamily="2" charset="77"/>
                <a:cs typeface="Arial" pitchFamily="34" charset="0"/>
              </a:rPr>
              <a:t>25GB</a:t>
            </a:r>
          </a:p>
        </p:txBody>
      </p:sp>
      <p:sp>
        <p:nvSpPr>
          <p:cNvPr id="13" name="Rectangle 12">
            <a:extLst>
              <a:ext uri="{FF2B5EF4-FFF2-40B4-BE49-F238E27FC236}">
                <a16:creationId xmlns:a16="http://schemas.microsoft.com/office/drawing/2014/main" id="{CCF1E10C-3B18-EB49-B4BF-1FF80AA35426}"/>
              </a:ext>
            </a:extLst>
          </p:cNvPr>
          <p:cNvSpPr/>
          <p:nvPr/>
        </p:nvSpPr>
        <p:spPr>
          <a:xfrm>
            <a:off x="2956845" y="7776078"/>
            <a:ext cx="2520524" cy="397032"/>
          </a:xfrm>
          <a:prstGeom prst="rect">
            <a:avLst/>
          </a:prstGeom>
        </p:spPr>
        <p:txBody>
          <a:bodyPr wrap="square">
            <a:spAutoFit/>
          </a:bodyPr>
          <a:lstStyle/>
          <a:p>
            <a:pPr algn="ctr">
              <a:lnSpc>
                <a:spcPct val="90000"/>
              </a:lnSpc>
            </a:pPr>
            <a:r>
              <a:rPr lang="en-US" sz="1100" dirty="0">
                <a:solidFill>
                  <a:srgbClr val="000000"/>
                </a:solidFill>
                <a:latin typeface="Gotham HTF Book" pitchFamily="2" charset="77"/>
                <a:cs typeface="Arial" pitchFamily="34" charset="0"/>
              </a:rPr>
              <a:t>EPIC with</a:t>
            </a:r>
            <a:br>
              <a:rPr lang="en-US" sz="1100" dirty="0">
                <a:solidFill>
                  <a:srgbClr val="000000"/>
                </a:solidFill>
                <a:latin typeface="Gotham HTF Book" pitchFamily="2" charset="77"/>
                <a:cs typeface="Arial" pitchFamily="34" charset="0"/>
              </a:rPr>
            </a:br>
            <a:r>
              <a:rPr lang="en-US" sz="1100" dirty="0">
                <a:solidFill>
                  <a:srgbClr val="000000"/>
                </a:solidFill>
                <a:latin typeface="Gotham HTF Book" pitchFamily="2" charset="77"/>
                <a:cs typeface="Arial" pitchFamily="34" charset="0"/>
              </a:rPr>
              <a:t>equivalent throughput</a:t>
            </a:r>
            <a:endParaRPr lang="en-US" sz="1100" dirty="0">
              <a:latin typeface="Gotham HTF Book" pitchFamily="2" charset="77"/>
            </a:endParaRPr>
          </a:p>
        </p:txBody>
      </p:sp>
      <p:sp>
        <p:nvSpPr>
          <p:cNvPr id="44" name="TextBox 43">
            <a:extLst>
              <a:ext uri="{FF2B5EF4-FFF2-40B4-BE49-F238E27FC236}">
                <a16:creationId xmlns:a16="http://schemas.microsoft.com/office/drawing/2014/main" id="{A976AF37-880A-FC43-B512-2AFBEEDBFC4D}"/>
              </a:ext>
            </a:extLst>
          </p:cNvPr>
          <p:cNvSpPr txBox="1"/>
          <p:nvPr/>
        </p:nvSpPr>
        <p:spPr>
          <a:xfrm>
            <a:off x="5093877" y="7720441"/>
            <a:ext cx="875964" cy="251411"/>
          </a:xfrm>
          <a:prstGeom prst="rect">
            <a:avLst/>
          </a:prstGeom>
          <a:noFill/>
        </p:spPr>
        <p:txBody>
          <a:bodyPr wrap="none" lIns="72000" rIns="72000" rtlCol="0">
            <a:noAutofit/>
          </a:bodyPr>
          <a:lstStyle/>
          <a:p>
            <a:pPr algn="ctr"/>
            <a:r>
              <a:rPr lang="en-US" sz="1100" dirty="0">
                <a:solidFill>
                  <a:schemeClr val="bg2"/>
                </a:solidFill>
                <a:latin typeface="Gotham HTF Book" pitchFamily="2" charset="77"/>
                <a:cs typeface="Arial" pitchFamily="34" charset="0"/>
              </a:rPr>
              <a:t>50GB</a:t>
            </a:r>
          </a:p>
        </p:txBody>
      </p:sp>
      <p:cxnSp>
        <p:nvCxnSpPr>
          <p:cNvPr id="16" name="Straight Arrow Connector 15">
            <a:extLst>
              <a:ext uri="{FF2B5EF4-FFF2-40B4-BE49-F238E27FC236}">
                <a16:creationId xmlns:a16="http://schemas.microsoft.com/office/drawing/2014/main" id="{830CEAE1-9F88-B743-A4F0-D60CDF2F41B9}"/>
              </a:ext>
            </a:extLst>
          </p:cNvPr>
          <p:cNvCxnSpPr>
            <a:cxnSpLocks/>
          </p:cNvCxnSpPr>
          <p:nvPr/>
        </p:nvCxnSpPr>
        <p:spPr>
          <a:xfrm>
            <a:off x="4630057" y="7910286"/>
            <a:ext cx="522068" cy="0"/>
          </a:xfrm>
          <a:prstGeom prst="straightConnector1">
            <a:avLst/>
          </a:prstGeom>
          <a:ln w="22225" cap="rnd">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DC233C3-1D39-B741-B3C3-7EF12799FA3F}"/>
              </a:ext>
            </a:extLst>
          </p:cNvPr>
          <p:cNvCxnSpPr>
            <a:cxnSpLocks/>
          </p:cNvCxnSpPr>
          <p:nvPr/>
        </p:nvCxnSpPr>
        <p:spPr>
          <a:xfrm flipH="1">
            <a:off x="3027465" y="7910286"/>
            <a:ext cx="789346" cy="0"/>
          </a:xfrm>
          <a:prstGeom prst="straightConnector1">
            <a:avLst/>
          </a:prstGeom>
          <a:ln w="22225" cap="rnd">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42E1206-F223-B842-984B-9F73A5FC3899}"/>
              </a:ext>
            </a:extLst>
          </p:cNvPr>
          <p:cNvCxnSpPr>
            <a:cxnSpLocks/>
            <a:endCxn id="38" idx="0"/>
          </p:cNvCxnSpPr>
          <p:nvPr/>
        </p:nvCxnSpPr>
        <p:spPr>
          <a:xfrm>
            <a:off x="1000462" y="7654045"/>
            <a:ext cx="844" cy="482539"/>
          </a:xfrm>
          <a:prstGeom prst="straightConnector1">
            <a:avLst/>
          </a:prstGeom>
          <a:ln w="22225" cap="rnd">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4216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08D37D38-DE4E-EF4B-8A5F-7AA49E1BEC01}"/>
              </a:ext>
            </a:extLst>
          </p:cNvPr>
          <p:cNvSpPr txBox="1"/>
          <p:nvPr/>
        </p:nvSpPr>
        <p:spPr bwMode="auto">
          <a:xfrm>
            <a:off x="2033656" y="1526212"/>
            <a:ext cx="3043680" cy="3057015"/>
          </a:xfrm>
          <a:prstGeom prst="rect">
            <a:avLst/>
          </a:prstGeom>
          <a:noFill/>
          <a:ln w="9525">
            <a:noFill/>
            <a:miter lim="800000"/>
            <a:headEnd/>
            <a:tailEnd/>
          </a:ln>
        </p:spPr>
        <p:txBody>
          <a:bodyPr wrap="square" rtlCol="0" anchor="t" anchorCtr="0">
            <a:prstTxWarp prst="textArchUp">
              <a:avLst>
                <a:gd name="adj" fmla="val 10799999"/>
              </a:avLst>
            </a:prstTxWarp>
            <a:spAutoFit/>
          </a:bodyPr>
          <a:lstStyle>
            <a:defPPr>
              <a:defRPr lang="en-US"/>
            </a:defPPr>
            <a:lvl1pPr fontAlgn="b">
              <a:spcAft>
                <a:spcPts val="169"/>
              </a:spcAft>
              <a:defRPr sz="1600">
                <a:solidFill>
                  <a:schemeClr val="bg1"/>
                </a:solidFill>
                <a:latin typeface="Gotham HTF Book" pitchFamily="2" charset="77"/>
                <a:cs typeface="Arial" pitchFamily="34" charset="0"/>
              </a:defRPr>
            </a:lvl1pPr>
          </a:lstStyle>
          <a:p>
            <a:pPr algn="ctr"/>
            <a:r>
              <a:rPr lang="en-US" sz="700" dirty="0">
                <a:solidFill>
                  <a:schemeClr val="tx2"/>
                </a:solidFill>
              </a:rPr>
              <a:t>Pays stability fee to</a:t>
            </a:r>
          </a:p>
        </p:txBody>
      </p:sp>
      <p:sp>
        <p:nvSpPr>
          <p:cNvPr id="27" name="TextBox 26">
            <a:extLst>
              <a:ext uri="{FF2B5EF4-FFF2-40B4-BE49-F238E27FC236}">
                <a16:creationId xmlns:a16="http://schemas.microsoft.com/office/drawing/2014/main" id="{FE43EF75-AFC6-864F-A7B0-7C4EFC5A9574}"/>
              </a:ext>
            </a:extLst>
          </p:cNvPr>
          <p:cNvSpPr txBox="1"/>
          <p:nvPr/>
        </p:nvSpPr>
        <p:spPr bwMode="auto">
          <a:xfrm rot="18000000">
            <a:off x="2133321" y="1573183"/>
            <a:ext cx="2864528" cy="2925108"/>
          </a:xfrm>
          <a:prstGeom prst="rect">
            <a:avLst/>
          </a:prstGeom>
          <a:noFill/>
          <a:ln w="9525">
            <a:noFill/>
            <a:miter lim="800000"/>
            <a:headEnd/>
            <a:tailEnd/>
          </a:ln>
        </p:spPr>
        <p:txBody>
          <a:bodyPr wrap="square" rtlCol="0" anchor="t" anchorCtr="0">
            <a:prstTxWarp prst="textArchDown">
              <a:avLst/>
            </a:prstTxWarp>
            <a:spAutoFit/>
          </a:bodyPr>
          <a:lstStyle>
            <a:defPPr>
              <a:defRPr lang="en-US"/>
            </a:defPPr>
            <a:lvl1pPr fontAlgn="b">
              <a:spcAft>
                <a:spcPts val="169"/>
              </a:spcAft>
              <a:defRPr sz="1600">
                <a:solidFill>
                  <a:schemeClr val="bg1"/>
                </a:solidFill>
                <a:latin typeface="Gotham HTF Book" pitchFamily="2" charset="77"/>
                <a:cs typeface="Arial" pitchFamily="34" charset="0"/>
              </a:defRPr>
            </a:lvl1pPr>
          </a:lstStyle>
          <a:p>
            <a:pPr algn="ctr"/>
            <a:r>
              <a:rPr lang="en-US" sz="700" dirty="0">
                <a:solidFill>
                  <a:schemeClr val="tx2"/>
                </a:solidFill>
              </a:rPr>
              <a:t>Increases utility for</a:t>
            </a:r>
          </a:p>
        </p:txBody>
      </p:sp>
      <p:sp>
        <p:nvSpPr>
          <p:cNvPr id="28" name="TextBox 27">
            <a:extLst>
              <a:ext uri="{FF2B5EF4-FFF2-40B4-BE49-F238E27FC236}">
                <a16:creationId xmlns:a16="http://schemas.microsoft.com/office/drawing/2014/main" id="{EDE6BBDC-BD56-E647-BA2F-A89DD8A3AC79}"/>
              </a:ext>
            </a:extLst>
          </p:cNvPr>
          <p:cNvSpPr txBox="1"/>
          <p:nvPr/>
        </p:nvSpPr>
        <p:spPr bwMode="auto">
          <a:xfrm rot="18000000">
            <a:off x="2269721" y="1731928"/>
            <a:ext cx="2555545" cy="2566009"/>
          </a:xfrm>
          <a:prstGeom prst="rect">
            <a:avLst/>
          </a:prstGeom>
          <a:noFill/>
          <a:ln w="9525">
            <a:noFill/>
            <a:miter lim="800000"/>
            <a:headEnd/>
            <a:tailEnd/>
          </a:ln>
        </p:spPr>
        <p:txBody>
          <a:bodyPr wrap="square" rtlCol="0" anchor="t" anchorCtr="0">
            <a:prstTxWarp prst="textArchDown">
              <a:avLst/>
            </a:prstTxWarp>
            <a:spAutoFit/>
          </a:bodyPr>
          <a:lstStyle>
            <a:defPPr>
              <a:defRPr lang="en-US"/>
            </a:defPPr>
            <a:lvl1pPr fontAlgn="b">
              <a:spcAft>
                <a:spcPts val="169"/>
              </a:spcAft>
              <a:defRPr sz="1600">
                <a:solidFill>
                  <a:schemeClr val="bg1"/>
                </a:solidFill>
                <a:latin typeface="Gotham HTF Book" pitchFamily="2" charset="77"/>
                <a:cs typeface="Arial" pitchFamily="34" charset="0"/>
              </a:defRPr>
            </a:lvl1pPr>
          </a:lstStyle>
          <a:p>
            <a:pPr algn="ctr"/>
            <a:r>
              <a:rPr lang="en-US" sz="700" dirty="0">
                <a:solidFill>
                  <a:schemeClr val="tx2"/>
                </a:solidFill>
              </a:rPr>
              <a:t>Provides base layer security to</a:t>
            </a:r>
          </a:p>
        </p:txBody>
      </p:sp>
      <p:sp>
        <p:nvSpPr>
          <p:cNvPr id="29" name="TextBox 28">
            <a:extLst>
              <a:ext uri="{FF2B5EF4-FFF2-40B4-BE49-F238E27FC236}">
                <a16:creationId xmlns:a16="http://schemas.microsoft.com/office/drawing/2014/main" id="{094014A3-E615-A146-9C62-C53D33D68CE8}"/>
              </a:ext>
            </a:extLst>
          </p:cNvPr>
          <p:cNvSpPr txBox="1"/>
          <p:nvPr/>
        </p:nvSpPr>
        <p:spPr bwMode="auto">
          <a:xfrm rot="3566872">
            <a:off x="2086671" y="1584064"/>
            <a:ext cx="2864528" cy="2925108"/>
          </a:xfrm>
          <a:prstGeom prst="rect">
            <a:avLst/>
          </a:prstGeom>
          <a:noFill/>
          <a:ln w="9525">
            <a:noFill/>
            <a:miter lim="800000"/>
            <a:headEnd/>
            <a:tailEnd/>
          </a:ln>
        </p:spPr>
        <p:txBody>
          <a:bodyPr wrap="square" rtlCol="0" anchor="t" anchorCtr="0">
            <a:prstTxWarp prst="textArchDown">
              <a:avLst/>
            </a:prstTxWarp>
            <a:spAutoFit/>
          </a:bodyPr>
          <a:lstStyle>
            <a:defPPr>
              <a:defRPr lang="en-US"/>
            </a:defPPr>
            <a:lvl1pPr fontAlgn="b">
              <a:spcAft>
                <a:spcPts val="169"/>
              </a:spcAft>
              <a:defRPr sz="1600">
                <a:solidFill>
                  <a:schemeClr val="bg1"/>
                </a:solidFill>
                <a:latin typeface="Gotham HTF Book" pitchFamily="2" charset="77"/>
                <a:cs typeface="Arial" pitchFamily="34" charset="0"/>
              </a:defRPr>
            </a:lvl1pPr>
          </a:lstStyle>
          <a:p>
            <a:pPr algn="ctr"/>
            <a:r>
              <a:rPr lang="en-US" sz="700" dirty="0">
                <a:solidFill>
                  <a:schemeClr val="tx2"/>
                </a:solidFill>
              </a:rPr>
              <a:t>Collateralizes</a:t>
            </a:r>
          </a:p>
        </p:txBody>
      </p:sp>
      <p:sp>
        <p:nvSpPr>
          <p:cNvPr id="34" name="TextBox 33">
            <a:extLst>
              <a:ext uri="{FF2B5EF4-FFF2-40B4-BE49-F238E27FC236}">
                <a16:creationId xmlns:a16="http://schemas.microsoft.com/office/drawing/2014/main" id="{BC426A23-2BC4-4C4E-8BEE-2FF6CBD88011}"/>
              </a:ext>
            </a:extLst>
          </p:cNvPr>
          <p:cNvSpPr txBox="1"/>
          <p:nvPr/>
        </p:nvSpPr>
        <p:spPr bwMode="auto">
          <a:xfrm rot="3566872">
            <a:off x="2268174" y="1727064"/>
            <a:ext cx="2555545" cy="2566009"/>
          </a:xfrm>
          <a:prstGeom prst="rect">
            <a:avLst/>
          </a:prstGeom>
          <a:noFill/>
          <a:ln w="9525">
            <a:noFill/>
            <a:miter lim="800000"/>
            <a:headEnd/>
            <a:tailEnd/>
          </a:ln>
        </p:spPr>
        <p:txBody>
          <a:bodyPr wrap="square" rtlCol="0" anchor="t" anchorCtr="0">
            <a:prstTxWarp prst="textArchDown">
              <a:avLst/>
            </a:prstTxWarp>
            <a:spAutoFit/>
          </a:bodyPr>
          <a:lstStyle>
            <a:defPPr>
              <a:defRPr lang="en-US"/>
            </a:defPPr>
            <a:lvl1pPr fontAlgn="b">
              <a:spcAft>
                <a:spcPts val="169"/>
              </a:spcAft>
              <a:defRPr sz="1600">
                <a:solidFill>
                  <a:schemeClr val="bg1"/>
                </a:solidFill>
                <a:latin typeface="Gotham HTF Book" pitchFamily="2" charset="77"/>
                <a:cs typeface="Arial" pitchFamily="34" charset="0"/>
              </a:defRPr>
            </a:lvl1pPr>
          </a:lstStyle>
          <a:p>
            <a:pPr algn="ctr"/>
            <a:r>
              <a:rPr lang="en-US" sz="700" dirty="0">
                <a:solidFill>
                  <a:schemeClr val="tx2"/>
                </a:solidFill>
              </a:rPr>
              <a:t>Extends utility of…</a:t>
            </a:r>
          </a:p>
        </p:txBody>
      </p:sp>
      <p:sp>
        <p:nvSpPr>
          <p:cNvPr id="2" name="TextBox 1">
            <a:extLst>
              <a:ext uri="{FF2B5EF4-FFF2-40B4-BE49-F238E27FC236}">
                <a16:creationId xmlns:a16="http://schemas.microsoft.com/office/drawing/2014/main" id="{4DD16277-94DD-9643-BA67-B2829922DFC3}"/>
              </a:ext>
            </a:extLst>
          </p:cNvPr>
          <p:cNvSpPr txBox="1"/>
          <p:nvPr/>
        </p:nvSpPr>
        <p:spPr>
          <a:xfrm>
            <a:off x="2312987" y="239182"/>
            <a:ext cx="2232025" cy="353485"/>
          </a:xfrm>
          <a:prstGeom prst="rect">
            <a:avLst/>
          </a:prstGeom>
          <a:noFill/>
        </p:spPr>
        <p:txBody>
          <a:bodyPr wrap="none" lIns="0" rtlCol="0" anchor="t">
            <a:noAutofit/>
          </a:bodyPr>
          <a:lstStyle/>
          <a:p>
            <a:pPr algn="ctr"/>
            <a:r>
              <a:rPr lang="en-US" sz="1400" dirty="0">
                <a:solidFill>
                  <a:schemeClr val="bg1"/>
                </a:solidFill>
                <a:latin typeface="Gotham HTF Book" pitchFamily="2" charset="77"/>
              </a:rPr>
              <a:t>The ECR Token</a:t>
            </a:r>
          </a:p>
        </p:txBody>
      </p:sp>
      <p:sp>
        <p:nvSpPr>
          <p:cNvPr id="3" name="TextBox 2">
            <a:extLst>
              <a:ext uri="{FF2B5EF4-FFF2-40B4-BE49-F238E27FC236}">
                <a16:creationId xmlns:a16="http://schemas.microsoft.com/office/drawing/2014/main" id="{4D1EA4AE-FD24-924A-B3FE-C0F76210EC39}"/>
              </a:ext>
            </a:extLst>
          </p:cNvPr>
          <p:cNvSpPr txBox="1"/>
          <p:nvPr/>
        </p:nvSpPr>
        <p:spPr>
          <a:xfrm>
            <a:off x="657225" y="741496"/>
            <a:ext cx="5543550" cy="663971"/>
          </a:xfrm>
          <a:prstGeom prst="rect">
            <a:avLst/>
          </a:prstGeom>
          <a:noFill/>
        </p:spPr>
        <p:txBody>
          <a:bodyPr wrap="square" lIns="0" rtlCol="0">
            <a:noAutofit/>
          </a:bodyPr>
          <a:lstStyle/>
          <a:p>
            <a:pPr algn="ctr">
              <a:lnSpc>
                <a:spcPct val="90000"/>
              </a:lnSpc>
            </a:pPr>
            <a:r>
              <a:rPr lang="en-US" sz="2000" b="1" dirty="0">
                <a:solidFill>
                  <a:srgbClr val="000000"/>
                </a:solidFill>
                <a:latin typeface="Gotham HTF Black" pitchFamily="2" charset="77"/>
              </a:rPr>
              <a:t>How ECR interacts with EPIC &amp; EUSD </a:t>
            </a:r>
          </a:p>
        </p:txBody>
      </p:sp>
      <p:sp>
        <p:nvSpPr>
          <p:cNvPr id="8" name="Hexagon 7">
            <a:extLst>
              <a:ext uri="{FF2B5EF4-FFF2-40B4-BE49-F238E27FC236}">
                <a16:creationId xmlns:a16="http://schemas.microsoft.com/office/drawing/2014/main" id="{71F68CA0-7390-0A44-A831-244A978629BE}"/>
              </a:ext>
            </a:extLst>
          </p:cNvPr>
          <p:cNvSpPr/>
          <p:nvPr/>
        </p:nvSpPr>
        <p:spPr>
          <a:xfrm rot="5400000">
            <a:off x="2971365" y="3584891"/>
            <a:ext cx="1131082" cy="1016250"/>
          </a:xfrm>
          <a:prstGeom prst="hexagon">
            <a:avLst>
              <a:gd name="adj" fmla="val 31779"/>
              <a:gd name="vf" fmla="val 11547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spcAft>
                <a:spcPts val="169"/>
              </a:spcAft>
            </a:pPr>
            <a:endParaRPr lang="en-US" sz="700" dirty="0">
              <a:solidFill>
                <a:schemeClr val="tx2"/>
              </a:solidFill>
            </a:endParaRPr>
          </a:p>
        </p:txBody>
      </p:sp>
      <p:sp>
        <p:nvSpPr>
          <p:cNvPr id="11" name="Hexagon 10">
            <a:extLst>
              <a:ext uri="{FF2B5EF4-FFF2-40B4-BE49-F238E27FC236}">
                <a16:creationId xmlns:a16="http://schemas.microsoft.com/office/drawing/2014/main" id="{E7E77A51-324D-4D45-AF8F-671D330F896C}"/>
              </a:ext>
            </a:extLst>
          </p:cNvPr>
          <p:cNvSpPr/>
          <p:nvPr/>
        </p:nvSpPr>
        <p:spPr>
          <a:xfrm rot="5400000">
            <a:off x="1934950" y="1961537"/>
            <a:ext cx="1131082" cy="1016250"/>
          </a:xfrm>
          <a:prstGeom prst="hexagon">
            <a:avLst>
              <a:gd name="adj" fmla="val 31779"/>
              <a:gd name="vf" fmla="val 11547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spcAft>
                <a:spcPts val="169"/>
              </a:spcAft>
            </a:pPr>
            <a:endParaRPr lang="en-US" sz="700" dirty="0">
              <a:solidFill>
                <a:schemeClr val="tx2"/>
              </a:solidFill>
            </a:endParaRPr>
          </a:p>
        </p:txBody>
      </p:sp>
      <p:sp>
        <p:nvSpPr>
          <p:cNvPr id="14" name="Hexagon 13">
            <a:extLst>
              <a:ext uri="{FF2B5EF4-FFF2-40B4-BE49-F238E27FC236}">
                <a16:creationId xmlns:a16="http://schemas.microsoft.com/office/drawing/2014/main" id="{CD9AEFF6-CA80-3D49-9DD7-8777D14DF80F}"/>
              </a:ext>
            </a:extLst>
          </p:cNvPr>
          <p:cNvSpPr/>
          <p:nvPr/>
        </p:nvSpPr>
        <p:spPr>
          <a:xfrm rot="5400000">
            <a:off x="4003670" y="1961538"/>
            <a:ext cx="1131081" cy="1016251"/>
          </a:xfrm>
          <a:prstGeom prst="hexagon">
            <a:avLst>
              <a:gd name="adj" fmla="val 31779"/>
              <a:gd name="vf" fmla="val 11547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spcAft>
                <a:spcPts val="169"/>
              </a:spcAft>
            </a:pPr>
            <a:endParaRPr lang="en-US" sz="700" dirty="0">
              <a:solidFill>
                <a:schemeClr val="tx2"/>
              </a:solidFill>
            </a:endParaRPr>
          </a:p>
        </p:txBody>
      </p:sp>
      <p:sp>
        <p:nvSpPr>
          <p:cNvPr id="19" name="Arc 18">
            <a:extLst>
              <a:ext uri="{FF2B5EF4-FFF2-40B4-BE49-F238E27FC236}">
                <a16:creationId xmlns:a16="http://schemas.microsoft.com/office/drawing/2014/main" id="{3B714C44-FFF7-E94A-8EBD-23F8B137EF5A}"/>
              </a:ext>
            </a:extLst>
          </p:cNvPr>
          <p:cNvSpPr/>
          <p:nvPr/>
        </p:nvSpPr>
        <p:spPr>
          <a:xfrm>
            <a:off x="2356674" y="1805480"/>
            <a:ext cx="2395017" cy="2395016"/>
          </a:xfrm>
          <a:prstGeom prst="arc">
            <a:avLst>
              <a:gd name="adj1" fmla="val 13808424"/>
              <a:gd name="adj2" fmla="val 18553712"/>
            </a:avLst>
          </a:prstGeom>
          <a:ln w="38100">
            <a:solidFill>
              <a:schemeClr val="bg2">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solidFill>
                <a:schemeClr val="tx2"/>
              </a:solidFill>
            </a:endParaRPr>
          </a:p>
        </p:txBody>
      </p:sp>
      <p:sp>
        <p:nvSpPr>
          <p:cNvPr id="20" name="Arc 19">
            <a:extLst>
              <a:ext uri="{FF2B5EF4-FFF2-40B4-BE49-F238E27FC236}">
                <a16:creationId xmlns:a16="http://schemas.microsoft.com/office/drawing/2014/main" id="{571F470E-3DEF-184F-9B46-F540BF7A6558}"/>
              </a:ext>
            </a:extLst>
          </p:cNvPr>
          <p:cNvSpPr/>
          <p:nvPr/>
        </p:nvSpPr>
        <p:spPr>
          <a:xfrm>
            <a:off x="2356674" y="1805480"/>
            <a:ext cx="2395017" cy="2395016"/>
          </a:xfrm>
          <a:prstGeom prst="arc">
            <a:avLst>
              <a:gd name="adj1" fmla="val 21325168"/>
              <a:gd name="adj2" fmla="val 3976325"/>
            </a:avLst>
          </a:prstGeom>
          <a:ln w="38100">
            <a:solidFill>
              <a:schemeClr val="bg2">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solidFill>
                <a:schemeClr val="tx2"/>
              </a:solidFill>
            </a:endParaRPr>
          </a:p>
        </p:txBody>
      </p:sp>
      <p:sp>
        <p:nvSpPr>
          <p:cNvPr id="21" name="Arc 20">
            <a:extLst>
              <a:ext uri="{FF2B5EF4-FFF2-40B4-BE49-F238E27FC236}">
                <a16:creationId xmlns:a16="http://schemas.microsoft.com/office/drawing/2014/main" id="{B43822A9-E5C3-AD49-B927-DC583572D8CC}"/>
              </a:ext>
            </a:extLst>
          </p:cNvPr>
          <p:cNvSpPr/>
          <p:nvPr/>
        </p:nvSpPr>
        <p:spPr>
          <a:xfrm>
            <a:off x="2356674" y="1805480"/>
            <a:ext cx="2395017" cy="2395016"/>
          </a:xfrm>
          <a:prstGeom prst="arc">
            <a:avLst>
              <a:gd name="adj1" fmla="val 6998225"/>
              <a:gd name="adj2" fmla="val 10952667"/>
            </a:avLst>
          </a:prstGeom>
          <a:ln w="38100">
            <a:solidFill>
              <a:schemeClr val="bg2">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solidFill>
                <a:schemeClr val="tx2"/>
              </a:solidFill>
            </a:endParaRPr>
          </a:p>
        </p:txBody>
      </p:sp>
      <p:sp>
        <p:nvSpPr>
          <p:cNvPr id="23" name="Arc 22">
            <a:extLst>
              <a:ext uri="{FF2B5EF4-FFF2-40B4-BE49-F238E27FC236}">
                <a16:creationId xmlns:a16="http://schemas.microsoft.com/office/drawing/2014/main" id="{D5D99D2E-1ED7-FE4E-B647-9E41958A6188}"/>
              </a:ext>
            </a:extLst>
          </p:cNvPr>
          <p:cNvSpPr/>
          <p:nvPr/>
        </p:nvSpPr>
        <p:spPr>
          <a:xfrm flipH="1">
            <a:off x="2126109" y="1587915"/>
            <a:ext cx="2829743" cy="2829742"/>
          </a:xfrm>
          <a:prstGeom prst="arc">
            <a:avLst>
              <a:gd name="adj1" fmla="val 13674332"/>
              <a:gd name="adj2" fmla="val 18790288"/>
            </a:avLst>
          </a:prstGeom>
          <a:ln w="38100">
            <a:solidFill>
              <a:schemeClr val="bg2">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solidFill>
                <a:schemeClr val="tx2"/>
              </a:solidFill>
            </a:endParaRPr>
          </a:p>
        </p:txBody>
      </p:sp>
      <p:sp>
        <p:nvSpPr>
          <p:cNvPr id="24" name="Arc 23">
            <a:extLst>
              <a:ext uri="{FF2B5EF4-FFF2-40B4-BE49-F238E27FC236}">
                <a16:creationId xmlns:a16="http://schemas.microsoft.com/office/drawing/2014/main" id="{58D457DB-4CCE-534B-A080-5E2E3BE9F6FF}"/>
              </a:ext>
            </a:extLst>
          </p:cNvPr>
          <p:cNvSpPr/>
          <p:nvPr/>
        </p:nvSpPr>
        <p:spPr>
          <a:xfrm flipH="1">
            <a:off x="2126109" y="1587915"/>
            <a:ext cx="2829743" cy="2829742"/>
          </a:xfrm>
          <a:prstGeom prst="arc">
            <a:avLst>
              <a:gd name="adj1" fmla="val 21140681"/>
              <a:gd name="adj2" fmla="val 4136244"/>
            </a:avLst>
          </a:prstGeom>
          <a:ln w="38100">
            <a:solidFill>
              <a:schemeClr val="bg2">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solidFill>
                <a:schemeClr val="tx2"/>
              </a:solidFill>
            </a:endParaRPr>
          </a:p>
        </p:txBody>
      </p:sp>
      <p:sp>
        <p:nvSpPr>
          <p:cNvPr id="25" name="Arc 24">
            <a:extLst>
              <a:ext uri="{FF2B5EF4-FFF2-40B4-BE49-F238E27FC236}">
                <a16:creationId xmlns:a16="http://schemas.microsoft.com/office/drawing/2014/main" id="{BEAAF94B-80AE-FA43-B3EE-3DB4E6057CF7}"/>
              </a:ext>
            </a:extLst>
          </p:cNvPr>
          <p:cNvSpPr/>
          <p:nvPr/>
        </p:nvSpPr>
        <p:spPr>
          <a:xfrm flipH="1">
            <a:off x="2126109" y="1587915"/>
            <a:ext cx="2829743" cy="2829742"/>
          </a:xfrm>
          <a:prstGeom prst="arc">
            <a:avLst>
              <a:gd name="adj1" fmla="val 6664105"/>
              <a:gd name="adj2" fmla="val 11285647"/>
            </a:avLst>
          </a:prstGeom>
          <a:ln w="38100">
            <a:solidFill>
              <a:schemeClr val="bg2">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solidFill>
                <a:schemeClr val="tx2"/>
              </a:solidFill>
            </a:endParaRPr>
          </a:p>
        </p:txBody>
      </p:sp>
      <p:sp>
        <p:nvSpPr>
          <p:cNvPr id="26" name="TextBox 25">
            <a:extLst>
              <a:ext uri="{FF2B5EF4-FFF2-40B4-BE49-F238E27FC236}">
                <a16:creationId xmlns:a16="http://schemas.microsoft.com/office/drawing/2014/main" id="{3F1B9126-0F7A-6248-9243-C684C4195F1F}"/>
              </a:ext>
            </a:extLst>
          </p:cNvPr>
          <p:cNvSpPr txBox="1"/>
          <p:nvPr/>
        </p:nvSpPr>
        <p:spPr bwMode="auto">
          <a:xfrm>
            <a:off x="2302642" y="1738988"/>
            <a:ext cx="2523743" cy="2534800"/>
          </a:xfrm>
          <a:prstGeom prst="rect">
            <a:avLst/>
          </a:prstGeom>
          <a:noFill/>
          <a:ln w="9525">
            <a:noFill/>
            <a:miter lim="800000"/>
            <a:headEnd/>
            <a:tailEnd/>
          </a:ln>
        </p:spPr>
        <p:txBody>
          <a:bodyPr wrap="square" rtlCol="0" anchor="t" anchorCtr="0">
            <a:prstTxWarp prst="textArchUp">
              <a:avLst>
                <a:gd name="adj" fmla="val 10799999"/>
              </a:avLst>
            </a:prstTxWarp>
            <a:spAutoFit/>
          </a:bodyPr>
          <a:lstStyle>
            <a:defPPr>
              <a:defRPr lang="en-US"/>
            </a:defPPr>
            <a:lvl1pPr fontAlgn="b">
              <a:spcAft>
                <a:spcPts val="169"/>
              </a:spcAft>
              <a:defRPr sz="1600">
                <a:solidFill>
                  <a:schemeClr val="bg1"/>
                </a:solidFill>
                <a:latin typeface="Gotham HTF Book" pitchFamily="2" charset="77"/>
                <a:cs typeface="Arial" pitchFamily="34" charset="0"/>
              </a:defRPr>
            </a:lvl1pPr>
          </a:lstStyle>
          <a:p>
            <a:pPr algn="ctr"/>
            <a:r>
              <a:rPr lang="en-US" sz="700" dirty="0">
                <a:solidFill>
                  <a:schemeClr val="tx2"/>
                </a:solidFill>
              </a:rPr>
              <a:t>Insures from black swan risk</a:t>
            </a:r>
          </a:p>
        </p:txBody>
      </p:sp>
      <p:sp>
        <p:nvSpPr>
          <p:cNvPr id="31" name="TextBox 30">
            <a:extLst>
              <a:ext uri="{FF2B5EF4-FFF2-40B4-BE49-F238E27FC236}">
                <a16:creationId xmlns:a16="http://schemas.microsoft.com/office/drawing/2014/main" id="{ABBFD49F-9A0E-2A4B-9C10-64E876EC9569}"/>
              </a:ext>
            </a:extLst>
          </p:cNvPr>
          <p:cNvSpPr txBox="1"/>
          <p:nvPr/>
        </p:nvSpPr>
        <p:spPr bwMode="auto">
          <a:xfrm>
            <a:off x="1703018" y="4722180"/>
            <a:ext cx="3710767" cy="430887"/>
          </a:xfrm>
          <a:prstGeom prst="rect">
            <a:avLst/>
          </a:prstGeom>
          <a:noFill/>
          <a:ln w="9525">
            <a:noFill/>
            <a:miter lim="800000"/>
            <a:headEnd/>
            <a:tailEnd/>
          </a:ln>
        </p:spPr>
        <p:txBody>
          <a:bodyPr wrap="square" rtlCol="0" anchor="t" anchorCtr="0">
            <a:spAutoFit/>
          </a:bodyPr>
          <a:lstStyle/>
          <a:p>
            <a:pPr algn="ctr" fontAlgn="b">
              <a:spcAft>
                <a:spcPts val="169"/>
              </a:spcAft>
            </a:pPr>
            <a:r>
              <a:rPr lang="en-US" sz="1100" dirty="0">
                <a:solidFill>
                  <a:srgbClr val="000000"/>
                </a:solidFill>
                <a:latin typeface="Gotham HTF Book" pitchFamily="2" charset="77"/>
                <a:cs typeface="Arial" pitchFamily="34" charset="0"/>
              </a:rPr>
              <a:t>EPIC: Censorship resistant store of value</a:t>
            </a:r>
            <a:br>
              <a:rPr lang="en-US" sz="1100" dirty="0">
                <a:solidFill>
                  <a:srgbClr val="000000"/>
                </a:solidFill>
                <a:latin typeface="Gotham HTF Book" pitchFamily="2" charset="77"/>
                <a:cs typeface="Arial" pitchFamily="34" charset="0"/>
              </a:rPr>
            </a:br>
            <a:r>
              <a:rPr lang="en-US" sz="1100" dirty="0">
                <a:solidFill>
                  <a:srgbClr val="000000"/>
                </a:solidFill>
                <a:latin typeface="Gotham HTF Book" pitchFamily="2" charset="77"/>
                <a:cs typeface="Arial" pitchFamily="34" charset="0"/>
              </a:rPr>
              <a:t>with no counterparty risk</a:t>
            </a:r>
          </a:p>
        </p:txBody>
      </p:sp>
      <p:sp>
        <p:nvSpPr>
          <p:cNvPr id="32" name="TextBox 31">
            <a:extLst>
              <a:ext uri="{FF2B5EF4-FFF2-40B4-BE49-F238E27FC236}">
                <a16:creationId xmlns:a16="http://schemas.microsoft.com/office/drawing/2014/main" id="{0B8F81EE-B592-6D42-B3B8-E6156E6DDAD0}"/>
              </a:ext>
            </a:extLst>
          </p:cNvPr>
          <p:cNvSpPr txBox="1"/>
          <p:nvPr/>
        </p:nvSpPr>
        <p:spPr bwMode="auto">
          <a:xfrm>
            <a:off x="5188263" y="2194886"/>
            <a:ext cx="1629668" cy="600164"/>
          </a:xfrm>
          <a:prstGeom prst="rect">
            <a:avLst/>
          </a:prstGeom>
          <a:noFill/>
          <a:ln w="9525">
            <a:noFill/>
            <a:miter lim="800000"/>
            <a:headEnd/>
            <a:tailEnd/>
          </a:ln>
        </p:spPr>
        <p:txBody>
          <a:bodyPr wrap="square" rtlCol="0" anchor="t" anchorCtr="0">
            <a:spAutoFit/>
          </a:bodyPr>
          <a:lstStyle/>
          <a:p>
            <a:pPr fontAlgn="b">
              <a:spcAft>
                <a:spcPts val="169"/>
              </a:spcAft>
            </a:pPr>
            <a:r>
              <a:rPr lang="en-US" sz="1100" dirty="0">
                <a:solidFill>
                  <a:srgbClr val="000000"/>
                </a:solidFill>
                <a:latin typeface="Gotham HTF Book" pitchFamily="2" charset="77"/>
                <a:cs typeface="Arial" pitchFamily="34" charset="0"/>
              </a:rPr>
              <a:t>ECR:</a:t>
            </a:r>
            <a:br>
              <a:rPr lang="en-US" sz="1100" dirty="0">
                <a:solidFill>
                  <a:srgbClr val="000000"/>
                </a:solidFill>
                <a:latin typeface="Gotham HTF Book" pitchFamily="2" charset="77"/>
                <a:cs typeface="Arial" pitchFamily="34" charset="0"/>
              </a:rPr>
            </a:br>
            <a:r>
              <a:rPr lang="en-US" sz="1100" dirty="0">
                <a:solidFill>
                  <a:srgbClr val="000000"/>
                </a:solidFill>
                <a:latin typeface="Gotham HTF Book" pitchFamily="2" charset="77"/>
                <a:cs typeface="Arial" pitchFamily="34" charset="0"/>
              </a:rPr>
              <a:t>Algorithmic </a:t>
            </a:r>
            <a:br>
              <a:rPr lang="en-US" sz="1100" dirty="0">
                <a:solidFill>
                  <a:srgbClr val="000000"/>
                </a:solidFill>
                <a:latin typeface="Gotham HTF Book" pitchFamily="2" charset="77"/>
                <a:cs typeface="Arial" pitchFamily="34" charset="0"/>
              </a:rPr>
            </a:br>
            <a:r>
              <a:rPr lang="en-US" sz="1100" dirty="0">
                <a:solidFill>
                  <a:srgbClr val="000000"/>
                </a:solidFill>
                <a:latin typeface="Gotham HTF Book" pitchFamily="2" charset="77"/>
                <a:cs typeface="Arial" pitchFamily="34" charset="0"/>
              </a:rPr>
              <a:t>central reserve</a:t>
            </a:r>
          </a:p>
        </p:txBody>
      </p:sp>
      <p:sp>
        <p:nvSpPr>
          <p:cNvPr id="33" name="TextBox 32">
            <a:extLst>
              <a:ext uri="{FF2B5EF4-FFF2-40B4-BE49-F238E27FC236}">
                <a16:creationId xmlns:a16="http://schemas.microsoft.com/office/drawing/2014/main" id="{D0EFFF74-B131-2F41-BC56-FBDD5FB12C59}"/>
              </a:ext>
            </a:extLst>
          </p:cNvPr>
          <p:cNvSpPr txBox="1"/>
          <p:nvPr/>
        </p:nvSpPr>
        <p:spPr bwMode="auto">
          <a:xfrm>
            <a:off x="234519" y="2194886"/>
            <a:ext cx="1629668" cy="600164"/>
          </a:xfrm>
          <a:prstGeom prst="rect">
            <a:avLst/>
          </a:prstGeom>
          <a:noFill/>
          <a:ln w="9525">
            <a:noFill/>
            <a:miter lim="800000"/>
            <a:headEnd/>
            <a:tailEnd/>
          </a:ln>
        </p:spPr>
        <p:txBody>
          <a:bodyPr wrap="square" rtlCol="0" anchor="t" anchorCtr="0">
            <a:spAutoFit/>
          </a:bodyPr>
          <a:lstStyle/>
          <a:p>
            <a:pPr algn="r" fontAlgn="b">
              <a:spcAft>
                <a:spcPts val="169"/>
              </a:spcAft>
            </a:pPr>
            <a:r>
              <a:rPr lang="en-US" sz="1100" dirty="0">
                <a:solidFill>
                  <a:srgbClr val="000000"/>
                </a:solidFill>
                <a:latin typeface="Gotham HTF Book" pitchFamily="2" charset="77"/>
                <a:cs typeface="Arial" pitchFamily="34" charset="0"/>
              </a:rPr>
              <a:t>EUSD</a:t>
            </a:r>
            <a:br>
              <a:rPr lang="en-US" sz="1100" dirty="0">
                <a:solidFill>
                  <a:srgbClr val="000000"/>
                </a:solidFill>
                <a:latin typeface="Gotham HTF Book" pitchFamily="2" charset="77"/>
                <a:cs typeface="Arial" pitchFamily="34" charset="0"/>
              </a:rPr>
            </a:br>
            <a:r>
              <a:rPr lang="en-US" sz="1100" dirty="0">
                <a:solidFill>
                  <a:srgbClr val="000000"/>
                </a:solidFill>
                <a:latin typeface="Gotham HTF Book" pitchFamily="2" charset="77"/>
                <a:cs typeface="Arial" pitchFamily="34" charset="0"/>
              </a:rPr>
              <a:t> Soft-pegged</a:t>
            </a:r>
            <a:br>
              <a:rPr lang="en-US" sz="1100" dirty="0">
                <a:solidFill>
                  <a:srgbClr val="000000"/>
                </a:solidFill>
                <a:latin typeface="Gotham HTF Book" pitchFamily="2" charset="77"/>
                <a:cs typeface="Arial" pitchFamily="34" charset="0"/>
              </a:rPr>
            </a:br>
            <a:r>
              <a:rPr lang="en-US" sz="1100" dirty="0">
                <a:solidFill>
                  <a:srgbClr val="000000"/>
                </a:solidFill>
                <a:latin typeface="Gotham HTF Book" pitchFamily="2" charset="77"/>
                <a:cs typeface="Arial" pitchFamily="34" charset="0"/>
              </a:rPr>
              <a:t>stable coin</a:t>
            </a:r>
          </a:p>
        </p:txBody>
      </p:sp>
      <p:pic>
        <p:nvPicPr>
          <p:cNvPr id="35" name="Picture 34" descr="Logo&#10;&#10;Description automatically generated">
            <a:extLst>
              <a:ext uri="{FF2B5EF4-FFF2-40B4-BE49-F238E27FC236}">
                <a16:creationId xmlns:a16="http://schemas.microsoft.com/office/drawing/2014/main" id="{68FAF745-C2C2-2B4B-A8E0-D857B813B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607" y="3663824"/>
            <a:ext cx="842534" cy="842534"/>
          </a:xfrm>
          <a:prstGeom prst="rect">
            <a:avLst/>
          </a:prstGeom>
          <a:effectLst>
            <a:glow>
              <a:schemeClr val="accent5">
                <a:satMod val="175000"/>
                <a:alpha val="40000"/>
              </a:schemeClr>
            </a:glow>
          </a:effectLst>
        </p:spPr>
      </p:pic>
      <p:pic>
        <p:nvPicPr>
          <p:cNvPr id="36" name="Picture 35" descr="Shape, arrow&#10;&#10;Description automatically generated">
            <a:extLst>
              <a:ext uri="{FF2B5EF4-FFF2-40B4-BE49-F238E27FC236}">
                <a16:creationId xmlns:a16="http://schemas.microsoft.com/office/drawing/2014/main" id="{37115AA8-5B0A-C240-A706-2F1CCCA64B63}"/>
              </a:ext>
            </a:extLst>
          </p:cNvPr>
          <p:cNvPicPr>
            <a:picLocks noChangeAspect="1"/>
          </p:cNvPicPr>
          <p:nvPr/>
        </p:nvPicPr>
        <p:blipFill rotWithShape="1">
          <a:blip r:embed="rId3">
            <a:extLst>
              <a:ext uri="{28A0092B-C50C-407E-A947-70E740481C1C}">
                <a14:useLocalDpi xmlns:a14="http://schemas.microsoft.com/office/drawing/2010/main" val="0"/>
              </a:ext>
            </a:extLst>
          </a:blip>
          <a:srcRect l="11983" t="10718" r="11542"/>
          <a:stretch/>
        </p:blipFill>
        <p:spPr>
          <a:xfrm>
            <a:off x="2169759" y="2109964"/>
            <a:ext cx="644332" cy="752234"/>
          </a:xfrm>
          <a:prstGeom prst="ellipse">
            <a:avLst/>
          </a:prstGeom>
        </p:spPr>
      </p:pic>
      <p:pic>
        <p:nvPicPr>
          <p:cNvPr id="37" name="Picture 36">
            <a:extLst>
              <a:ext uri="{FF2B5EF4-FFF2-40B4-BE49-F238E27FC236}">
                <a16:creationId xmlns:a16="http://schemas.microsoft.com/office/drawing/2014/main" id="{A2A7811F-7DA2-AE4F-973A-28098DA48DD4}"/>
              </a:ext>
            </a:extLst>
          </p:cNvPr>
          <p:cNvPicPr>
            <a:picLocks noChangeAspect="1"/>
          </p:cNvPicPr>
          <p:nvPr/>
        </p:nvPicPr>
        <p:blipFill rotWithShape="1">
          <a:blip r:embed="rId4">
            <a:extLst>
              <a:ext uri="{28A0092B-C50C-407E-A947-70E740481C1C}">
                <a14:useLocalDpi xmlns:a14="http://schemas.microsoft.com/office/drawing/2010/main" val="0"/>
              </a:ext>
            </a:extLst>
          </a:blip>
          <a:srcRect b="43450"/>
          <a:stretch/>
        </p:blipFill>
        <p:spPr>
          <a:xfrm>
            <a:off x="4221563" y="2268887"/>
            <a:ext cx="673140" cy="369576"/>
          </a:xfrm>
          <a:prstGeom prst="rect">
            <a:avLst/>
          </a:prstGeom>
        </p:spPr>
      </p:pic>
      <p:sp>
        <p:nvSpPr>
          <p:cNvPr id="39" name="Rectangle 38">
            <a:extLst>
              <a:ext uri="{FF2B5EF4-FFF2-40B4-BE49-F238E27FC236}">
                <a16:creationId xmlns:a16="http://schemas.microsoft.com/office/drawing/2014/main" id="{2C220C27-0B61-A540-919D-B03CF52517C2}"/>
              </a:ext>
            </a:extLst>
          </p:cNvPr>
          <p:cNvSpPr/>
          <p:nvPr/>
        </p:nvSpPr>
        <p:spPr>
          <a:xfrm>
            <a:off x="657225" y="6104633"/>
            <a:ext cx="5543550" cy="1962523"/>
          </a:xfrm>
          <a:prstGeom prst="rect">
            <a:avLst/>
          </a:prstGeom>
        </p:spPr>
        <p:txBody>
          <a:bodyPr wrap="square" numCol="2" spcCol="180000">
            <a:noAutofit/>
          </a:bodyPr>
          <a:lstStyle/>
          <a:p>
            <a:pPr>
              <a:spcBef>
                <a:spcPts val="600"/>
              </a:spcBef>
              <a:spcAft>
                <a:spcPts val="600"/>
              </a:spcAft>
            </a:pPr>
            <a:r>
              <a:rPr lang="en-GB" sz="1100" dirty="0">
                <a:solidFill>
                  <a:srgbClr val="000000"/>
                </a:solidFill>
                <a:latin typeface="Gotham HTF Book" pitchFamily="2" charset="77"/>
                <a:cs typeface="Arial" pitchFamily="34" charset="0"/>
              </a:rPr>
              <a:t>The bedrock of this system is the Epic Cash coin launched as a digital store-of-value in 2019 under the ticker symbol, EPIC.</a:t>
            </a:r>
          </a:p>
          <a:p>
            <a:pPr>
              <a:spcBef>
                <a:spcPts val="600"/>
              </a:spcBef>
              <a:spcAft>
                <a:spcPts val="600"/>
              </a:spcAft>
            </a:pPr>
            <a:r>
              <a:rPr lang="en-GB" sz="1100" dirty="0">
                <a:solidFill>
                  <a:srgbClr val="000000"/>
                </a:solidFill>
                <a:latin typeface="Gotham HTF Book" pitchFamily="2" charset="77"/>
                <a:cs typeface="Arial" pitchFamily="34" charset="0"/>
              </a:rPr>
              <a:t>To make use of EPIC’s digital store of value in making real world transactions, the Epicenter protocol specifies a paired “stablecoin” token, called EUSD.</a:t>
            </a:r>
          </a:p>
          <a:p>
            <a:pPr>
              <a:spcBef>
                <a:spcPts val="600"/>
              </a:spcBef>
              <a:spcAft>
                <a:spcPts val="600"/>
              </a:spcAft>
            </a:pPr>
            <a:r>
              <a:rPr lang="en-GB" sz="1100" dirty="0">
                <a:solidFill>
                  <a:srgbClr val="000000"/>
                </a:solidFill>
                <a:latin typeface="Gotham HTF Book" pitchFamily="2" charset="77"/>
                <a:cs typeface="Arial" pitchFamily="34" charset="0"/>
              </a:rPr>
              <a:t>To ensure that the EUSD maintains its soft peg to the US dollar, the Epicenter protocol further specifies a third token – the “governance token” for the system – to trade under the ticker, ECR. Similar to EUSD, ECR trades on the public Ethereum blockchain. </a:t>
            </a:r>
          </a:p>
        </p:txBody>
      </p:sp>
      <p:sp>
        <p:nvSpPr>
          <p:cNvPr id="40" name="Footer Placeholder 39">
            <a:extLst>
              <a:ext uri="{FF2B5EF4-FFF2-40B4-BE49-F238E27FC236}">
                <a16:creationId xmlns:a16="http://schemas.microsoft.com/office/drawing/2014/main" id="{1CCBE182-E112-5D45-B40D-6C73955B5C04}"/>
              </a:ext>
            </a:extLst>
          </p:cNvPr>
          <p:cNvSpPr>
            <a:spLocks noGrp="1"/>
          </p:cNvSpPr>
          <p:nvPr>
            <p:ph type="ftr" sz="quarter" idx="11"/>
          </p:nvPr>
        </p:nvSpPr>
        <p:spPr/>
        <p:txBody>
          <a:bodyPr/>
          <a:lstStyle/>
          <a:p>
            <a:r>
              <a:rPr lang="en-US"/>
              <a:t>An introduction to ECR</a:t>
            </a:r>
          </a:p>
        </p:txBody>
      </p:sp>
      <p:sp>
        <p:nvSpPr>
          <p:cNvPr id="41" name="Slide Number Placeholder 40">
            <a:extLst>
              <a:ext uri="{FF2B5EF4-FFF2-40B4-BE49-F238E27FC236}">
                <a16:creationId xmlns:a16="http://schemas.microsoft.com/office/drawing/2014/main" id="{F1957295-540F-5641-A93D-3FFAA03D3C5C}"/>
              </a:ext>
            </a:extLst>
          </p:cNvPr>
          <p:cNvSpPr>
            <a:spLocks noGrp="1"/>
          </p:cNvSpPr>
          <p:nvPr>
            <p:ph type="sldNum" sz="quarter" idx="12"/>
          </p:nvPr>
        </p:nvSpPr>
        <p:spPr/>
        <p:txBody>
          <a:bodyPr/>
          <a:lstStyle/>
          <a:p>
            <a:fld id="{7E260360-B404-C844-8651-31E0380F9243}" type="slidenum">
              <a:rPr lang="en-US" smtClean="0"/>
              <a:t>11</a:t>
            </a:fld>
            <a:endParaRPr lang="en-US"/>
          </a:p>
        </p:txBody>
      </p:sp>
    </p:spTree>
    <p:extLst>
      <p:ext uri="{BB962C8B-B14F-4D97-AF65-F5344CB8AC3E}">
        <p14:creationId xmlns:p14="http://schemas.microsoft.com/office/powerpoint/2010/main" val="293807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46" name="Chart 145">
            <a:extLst>
              <a:ext uri="{FF2B5EF4-FFF2-40B4-BE49-F238E27FC236}">
                <a16:creationId xmlns:a16="http://schemas.microsoft.com/office/drawing/2014/main" id="{EECAD212-A330-4F41-B246-8D52A3D43323}"/>
              </a:ext>
            </a:extLst>
          </p:cNvPr>
          <p:cNvGraphicFramePr/>
          <p:nvPr>
            <p:extLst>
              <p:ext uri="{D42A27DB-BD31-4B8C-83A1-F6EECF244321}">
                <p14:modId xmlns:p14="http://schemas.microsoft.com/office/powerpoint/2010/main" val="1860746253"/>
              </p:ext>
            </p:extLst>
          </p:nvPr>
        </p:nvGraphicFramePr>
        <p:xfrm>
          <a:off x="3381669" y="5581848"/>
          <a:ext cx="3210064" cy="2488703"/>
        </p:xfrm>
        <a:graphic>
          <a:graphicData uri="http://schemas.openxmlformats.org/drawingml/2006/chart">
            <c:chart xmlns:c="http://schemas.openxmlformats.org/drawingml/2006/chart" xmlns:r="http://schemas.openxmlformats.org/officeDocument/2006/relationships" r:id="rId2"/>
          </a:graphicData>
        </a:graphic>
      </p:graphicFrame>
      <p:sp>
        <p:nvSpPr>
          <p:cNvPr id="145" name="Rectangle 144">
            <a:extLst>
              <a:ext uri="{FF2B5EF4-FFF2-40B4-BE49-F238E27FC236}">
                <a16:creationId xmlns:a16="http://schemas.microsoft.com/office/drawing/2014/main" id="{2AC4C94D-03AE-4441-BFF0-A2273E04F481}"/>
              </a:ext>
            </a:extLst>
          </p:cNvPr>
          <p:cNvSpPr/>
          <p:nvPr/>
        </p:nvSpPr>
        <p:spPr>
          <a:xfrm>
            <a:off x="3356354" y="5516204"/>
            <a:ext cx="3132139" cy="34719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300"/>
              </a:spcAft>
            </a:pPr>
            <a:r>
              <a:rPr lang="en-US" sz="1050" b="1" dirty="0">
                <a:solidFill>
                  <a:srgbClr val="000000"/>
                </a:solidFill>
                <a:latin typeface="Gotham HTF Black" pitchFamily="2" charset="77"/>
              </a:rPr>
              <a:t>Protocol inflation beneficiaries</a:t>
            </a:r>
            <a:endParaRPr lang="en-GB" sz="1050" b="1" dirty="0">
              <a:solidFill>
                <a:srgbClr val="000000"/>
              </a:solidFill>
              <a:latin typeface="Gotham HTF Black" pitchFamily="2" charset="77"/>
            </a:endParaRPr>
          </a:p>
        </p:txBody>
      </p:sp>
      <p:sp>
        <p:nvSpPr>
          <p:cNvPr id="147" name="Rectangle 146">
            <a:extLst>
              <a:ext uri="{FF2B5EF4-FFF2-40B4-BE49-F238E27FC236}">
                <a16:creationId xmlns:a16="http://schemas.microsoft.com/office/drawing/2014/main" id="{97BA1A41-536B-A947-A6FA-870D07A71A54}"/>
              </a:ext>
            </a:extLst>
          </p:cNvPr>
          <p:cNvSpPr/>
          <p:nvPr/>
        </p:nvSpPr>
        <p:spPr>
          <a:xfrm>
            <a:off x="466721" y="5516204"/>
            <a:ext cx="3132139" cy="34719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300"/>
              </a:spcAft>
            </a:pPr>
            <a:r>
              <a:rPr lang="en-US" sz="1050" b="1" dirty="0">
                <a:solidFill>
                  <a:srgbClr val="000000"/>
                </a:solidFill>
                <a:latin typeface="Gotham HTF Black" pitchFamily="2" charset="77"/>
              </a:rPr>
              <a:t>Initial 25M beneficiaries</a:t>
            </a:r>
            <a:endParaRPr lang="en-GB" sz="1050" b="1" dirty="0">
              <a:solidFill>
                <a:srgbClr val="000000"/>
              </a:solidFill>
              <a:latin typeface="Gotham HTF Black" pitchFamily="2" charset="77"/>
            </a:endParaRPr>
          </a:p>
        </p:txBody>
      </p:sp>
      <p:graphicFrame>
        <p:nvGraphicFramePr>
          <p:cNvPr id="148" name="Chart 147">
            <a:extLst>
              <a:ext uri="{FF2B5EF4-FFF2-40B4-BE49-F238E27FC236}">
                <a16:creationId xmlns:a16="http://schemas.microsoft.com/office/drawing/2014/main" id="{586C5521-4800-4C4E-924A-16C7E2A33DA3}"/>
              </a:ext>
            </a:extLst>
          </p:cNvPr>
          <p:cNvGraphicFramePr/>
          <p:nvPr>
            <p:extLst>
              <p:ext uri="{D42A27DB-BD31-4B8C-83A1-F6EECF244321}">
                <p14:modId xmlns:p14="http://schemas.microsoft.com/office/powerpoint/2010/main" val="350099814"/>
              </p:ext>
            </p:extLst>
          </p:nvPr>
        </p:nvGraphicFramePr>
        <p:xfrm>
          <a:off x="363481" y="5647492"/>
          <a:ext cx="3210064" cy="2488703"/>
        </p:xfrm>
        <a:graphic>
          <a:graphicData uri="http://schemas.openxmlformats.org/drawingml/2006/chart">
            <c:chart xmlns:c="http://schemas.openxmlformats.org/drawingml/2006/chart" xmlns:r="http://schemas.openxmlformats.org/officeDocument/2006/relationships" r:id="rId3"/>
          </a:graphicData>
        </a:graphic>
      </p:graphicFrame>
      <p:sp>
        <p:nvSpPr>
          <p:cNvPr id="37" name="TextBox 36">
            <a:extLst>
              <a:ext uri="{FF2B5EF4-FFF2-40B4-BE49-F238E27FC236}">
                <a16:creationId xmlns:a16="http://schemas.microsoft.com/office/drawing/2014/main" id="{5B509939-00FE-5548-B7A5-CD3C904F3ED0}"/>
              </a:ext>
            </a:extLst>
          </p:cNvPr>
          <p:cNvSpPr txBox="1"/>
          <p:nvPr/>
        </p:nvSpPr>
        <p:spPr>
          <a:xfrm>
            <a:off x="2312987" y="239182"/>
            <a:ext cx="2232025" cy="353485"/>
          </a:xfrm>
          <a:prstGeom prst="rect">
            <a:avLst/>
          </a:prstGeom>
          <a:noFill/>
        </p:spPr>
        <p:txBody>
          <a:bodyPr wrap="none" lIns="0" rtlCol="0" anchor="t">
            <a:noAutofit/>
          </a:bodyPr>
          <a:lstStyle/>
          <a:p>
            <a:pPr algn="ctr"/>
            <a:r>
              <a:rPr lang="en-US" sz="1400" dirty="0">
                <a:solidFill>
                  <a:schemeClr val="bg1"/>
                </a:solidFill>
                <a:latin typeface="Gotham HTF Book" pitchFamily="2" charset="77"/>
              </a:rPr>
              <a:t>The ECR Token</a:t>
            </a:r>
          </a:p>
        </p:txBody>
      </p:sp>
      <p:sp>
        <p:nvSpPr>
          <p:cNvPr id="38" name="TextBox 37">
            <a:extLst>
              <a:ext uri="{FF2B5EF4-FFF2-40B4-BE49-F238E27FC236}">
                <a16:creationId xmlns:a16="http://schemas.microsoft.com/office/drawing/2014/main" id="{2757DEC1-38D2-6640-9F97-4CD033C2E134}"/>
              </a:ext>
            </a:extLst>
          </p:cNvPr>
          <p:cNvSpPr txBox="1"/>
          <p:nvPr/>
        </p:nvSpPr>
        <p:spPr>
          <a:xfrm>
            <a:off x="657225" y="741496"/>
            <a:ext cx="5543550" cy="663971"/>
          </a:xfrm>
          <a:prstGeom prst="rect">
            <a:avLst/>
          </a:prstGeom>
          <a:noFill/>
        </p:spPr>
        <p:txBody>
          <a:bodyPr wrap="square" lIns="0" rtlCol="0">
            <a:noAutofit/>
          </a:bodyPr>
          <a:lstStyle/>
          <a:p>
            <a:pPr algn="ctr">
              <a:lnSpc>
                <a:spcPct val="90000"/>
              </a:lnSpc>
            </a:pPr>
            <a:r>
              <a:rPr lang="en-US" sz="2000" b="1" dirty="0">
                <a:solidFill>
                  <a:srgbClr val="000000"/>
                </a:solidFill>
                <a:latin typeface="Gotham HTF Black" pitchFamily="2" charset="77"/>
              </a:rPr>
              <a:t>ECR emissions</a:t>
            </a:r>
          </a:p>
        </p:txBody>
      </p:sp>
      <p:grpSp>
        <p:nvGrpSpPr>
          <p:cNvPr id="6" name="Group 5">
            <a:extLst>
              <a:ext uri="{FF2B5EF4-FFF2-40B4-BE49-F238E27FC236}">
                <a16:creationId xmlns:a16="http://schemas.microsoft.com/office/drawing/2014/main" id="{8858C08A-204E-2F4C-BE52-E55F4DE76CED}"/>
              </a:ext>
            </a:extLst>
          </p:cNvPr>
          <p:cNvGrpSpPr/>
          <p:nvPr/>
        </p:nvGrpSpPr>
        <p:grpSpPr>
          <a:xfrm>
            <a:off x="533178" y="1395966"/>
            <a:ext cx="5840737" cy="3426819"/>
            <a:chOff x="35408" y="1258888"/>
            <a:chExt cx="6609218" cy="3877695"/>
          </a:xfrm>
        </p:grpSpPr>
        <p:grpSp>
          <p:nvGrpSpPr>
            <p:cNvPr id="79" name="Group 78">
              <a:extLst>
                <a:ext uri="{FF2B5EF4-FFF2-40B4-BE49-F238E27FC236}">
                  <a16:creationId xmlns:a16="http://schemas.microsoft.com/office/drawing/2014/main" id="{E8371584-07C1-9E4A-8FC0-41278A97F9EE}"/>
                </a:ext>
              </a:extLst>
            </p:cNvPr>
            <p:cNvGrpSpPr/>
            <p:nvPr/>
          </p:nvGrpSpPr>
          <p:grpSpPr>
            <a:xfrm>
              <a:off x="35408" y="1258888"/>
              <a:ext cx="6466042" cy="3479564"/>
              <a:chOff x="499250" y="1198361"/>
              <a:chExt cx="6004306" cy="3479564"/>
            </a:xfrm>
          </p:grpSpPr>
          <p:grpSp>
            <p:nvGrpSpPr>
              <p:cNvPr id="63" name="Group 62">
                <a:extLst>
                  <a:ext uri="{FF2B5EF4-FFF2-40B4-BE49-F238E27FC236}">
                    <a16:creationId xmlns:a16="http://schemas.microsoft.com/office/drawing/2014/main" id="{C0F739D5-2B1B-104F-A4DF-50D5EBBF77C2}"/>
                  </a:ext>
                </a:extLst>
              </p:cNvPr>
              <p:cNvGrpSpPr/>
              <p:nvPr/>
            </p:nvGrpSpPr>
            <p:grpSpPr>
              <a:xfrm>
                <a:off x="1181818" y="1468743"/>
                <a:ext cx="5220705" cy="3087904"/>
                <a:chOff x="474895" y="2046269"/>
                <a:chExt cx="5220705" cy="3687558"/>
              </a:xfrm>
              <a:solidFill>
                <a:schemeClr val="accent2"/>
              </a:solidFill>
            </p:grpSpPr>
            <p:sp>
              <p:nvSpPr>
                <p:cNvPr id="56" name="Freeform 55">
                  <a:extLst>
                    <a:ext uri="{FF2B5EF4-FFF2-40B4-BE49-F238E27FC236}">
                      <a16:creationId xmlns:a16="http://schemas.microsoft.com/office/drawing/2014/main" id="{484C71CB-B73F-B544-9721-241D3D0D9F7A}"/>
                    </a:ext>
                  </a:extLst>
                </p:cNvPr>
                <p:cNvSpPr/>
                <p:nvPr/>
              </p:nvSpPr>
              <p:spPr>
                <a:xfrm>
                  <a:off x="474895" y="2046269"/>
                  <a:ext cx="5214070" cy="3678127"/>
                </a:xfrm>
                <a:custGeom>
                  <a:avLst/>
                  <a:gdLst>
                    <a:gd name="connsiteX0" fmla="*/ 5210827 w 5336088"/>
                    <a:gd name="connsiteY0" fmla="*/ 3657600 h 3657600"/>
                    <a:gd name="connsiteX1" fmla="*/ 0 w 5336088"/>
                    <a:gd name="connsiteY1" fmla="*/ 3657600 h 3657600"/>
                    <a:gd name="connsiteX2" fmla="*/ 563671 w 5336088"/>
                    <a:gd name="connsiteY2" fmla="*/ 3244241 h 3657600"/>
                    <a:gd name="connsiteX3" fmla="*/ 1929008 w 5336088"/>
                    <a:gd name="connsiteY3" fmla="*/ 1064712 h 3657600"/>
                    <a:gd name="connsiteX4" fmla="*/ 3757808 w 5336088"/>
                    <a:gd name="connsiteY4" fmla="*/ 75156 h 3657600"/>
                    <a:gd name="connsiteX5" fmla="*/ 5336088 w 5336088"/>
                    <a:gd name="connsiteY5" fmla="*/ 0 h 3657600"/>
                    <a:gd name="connsiteX6" fmla="*/ 5210827 w 5336088"/>
                    <a:gd name="connsiteY6" fmla="*/ 3657600 h 3657600"/>
                    <a:gd name="connsiteX0" fmla="*/ 5210827 w 5210827"/>
                    <a:gd name="connsiteY0" fmla="*/ 3682652 h 3682652"/>
                    <a:gd name="connsiteX1" fmla="*/ 0 w 5210827"/>
                    <a:gd name="connsiteY1" fmla="*/ 3682652 h 3682652"/>
                    <a:gd name="connsiteX2" fmla="*/ 563671 w 5210827"/>
                    <a:gd name="connsiteY2" fmla="*/ 3269293 h 3682652"/>
                    <a:gd name="connsiteX3" fmla="*/ 1929008 w 5210827"/>
                    <a:gd name="connsiteY3" fmla="*/ 1089764 h 3682652"/>
                    <a:gd name="connsiteX4" fmla="*/ 3757808 w 5210827"/>
                    <a:gd name="connsiteY4" fmla="*/ 100208 h 3682652"/>
                    <a:gd name="connsiteX5" fmla="*/ 5198301 w 5210827"/>
                    <a:gd name="connsiteY5" fmla="*/ 0 h 3682652"/>
                    <a:gd name="connsiteX6" fmla="*/ 5210827 w 5210827"/>
                    <a:gd name="connsiteY6" fmla="*/ 3682652 h 3682652"/>
                    <a:gd name="connsiteX0" fmla="*/ 5210827 w 5210827"/>
                    <a:gd name="connsiteY0" fmla="*/ 3962707 h 3962707"/>
                    <a:gd name="connsiteX1" fmla="*/ 0 w 5210827"/>
                    <a:gd name="connsiteY1" fmla="*/ 3962707 h 3962707"/>
                    <a:gd name="connsiteX2" fmla="*/ 563671 w 5210827"/>
                    <a:gd name="connsiteY2" fmla="*/ 3549348 h 3962707"/>
                    <a:gd name="connsiteX3" fmla="*/ 1929008 w 5210827"/>
                    <a:gd name="connsiteY3" fmla="*/ 1369819 h 3962707"/>
                    <a:gd name="connsiteX4" fmla="*/ 3757808 w 5210827"/>
                    <a:gd name="connsiteY4" fmla="*/ 380263 h 3962707"/>
                    <a:gd name="connsiteX5" fmla="*/ 5198301 w 5210827"/>
                    <a:gd name="connsiteY5" fmla="*/ 280055 h 3962707"/>
                    <a:gd name="connsiteX6" fmla="*/ 5210827 w 5210827"/>
                    <a:gd name="connsiteY6" fmla="*/ 3962707 h 3962707"/>
                    <a:gd name="connsiteX0" fmla="*/ 5210827 w 5210827"/>
                    <a:gd name="connsiteY0" fmla="*/ 3693698 h 3693698"/>
                    <a:gd name="connsiteX1" fmla="*/ 0 w 5210827"/>
                    <a:gd name="connsiteY1" fmla="*/ 3693698 h 3693698"/>
                    <a:gd name="connsiteX2" fmla="*/ 563671 w 5210827"/>
                    <a:gd name="connsiteY2" fmla="*/ 3280339 h 3693698"/>
                    <a:gd name="connsiteX3" fmla="*/ 1929008 w 5210827"/>
                    <a:gd name="connsiteY3" fmla="*/ 1100810 h 3693698"/>
                    <a:gd name="connsiteX4" fmla="*/ 3757808 w 5210827"/>
                    <a:gd name="connsiteY4" fmla="*/ 111254 h 3693698"/>
                    <a:gd name="connsiteX5" fmla="*/ 5198301 w 5210827"/>
                    <a:gd name="connsiteY5" fmla="*/ 11046 h 3693698"/>
                    <a:gd name="connsiteX6" fmla="*/ 5210827 w 5210827"/>
                    <a:gd name="connsiteY6" fmla="*/ 3693698 h 3693698"/>
                    <a:gd name="connsiteX0" fmla="*/ 5210827 w 5210827"/>
                    <a:gd name="connsiteY0" fmla="*/ 3682652 h 3682652"/>
                    <a:gd name="connsiteX1" fmla="*/ 0 w 5210827"/>
                    <a:gd name="connsiteY1" fmla="*/ 3682652 h 3682652"/>
                    <a:gd name="connsiteX2" fmla="*/ 563671 w 5210827"/>
                    <a:gd name="connsiteY2" fmla="*/ 3269293 h 3682652"/>
                    <a:gd name="connsiteX3" fmla="*/ 1929008 w 5210827"/>
                    <a:gd name="connsiteY3" fmla="*/ 1089764 h 3682652"/>
                    <a:gd name="connsiteX4" fmla="*/ 3522418 w 5210827"/>
                    <a:gd name="connsiteY4" fmla="*/ 204323 h 3682652"/>
                    <a:gd name="connsiteX5" fmla="*/ 5198301 w 5210827"/>
                    <a:gd name="connsiteY5" fmla="*/ 0 h 3682652"/>
                    <a:gd name="connsiteX6" fmla="*/ 5210827 w 5210827"/>
                    <a:gd name="connsiteY6" fmla="*/ 3682652 h 3682652"/>
                    <a:gd name="connsiteX0" fmla="*/ 5210827 w 5210827"/>
                    <a:gd name="connsiteY0" fmla="*/ 3682652 h 3682652"/>
                    <a:gd name="connsiteX1" fmla="*/ 0 w 5210827"/>
                    <a:gd name="connsiteY1" fmla="*/ 3682652 h 3682652"/>
                    <a:gd name="connsiteX2" fmla="*/ 563671 w 5210827"/>
                    <a:gd name="connsiteY2" fmla="*/ 3269293 h 3682652"/>
                    <a:gd name="connsiteX3" fmla="*/ 1929008 w 5210827"/>
                    <a:gd name="connsiteY3" fmla="*/ 1089764 h 3682652"/>
                    <a:gd name="connsiteX4" fmla="*/ 3522418 w 5210827"/>
                    <a:gd name="connsiteY4" fmla="*/ 204323 h 3682652"/>
                    <a:gd name="connsiteX5" fmla="*/ 5198301 w 5210827"/>
                    <a:gd name="connsiteY5" fmla="*/ 0 h 3682652"/>
                    <a:gd name="connsiteX6" fmla="*/ 5210827 w 5210827"/>
                    <a:gd name="connsiteY6" fmla="*/ 3682652 h 3682652"/>
                    <a:gd name="connsiteX0" fmla="*/ 5495480 w 5495480"/>
                    <a:gd name="connsiteY0" fmla="*/ 3682652 h 3682652"/>
                    <a:gd name="connsiteX1" fmla="*/ 284653 w 5495480"/>
                    <a:gd name="connsiteY1" fmla="*/ 3682652 h 3682652"/>
                    <a:gd name="connsiteX2" fmla="*/ 848324 w 5495480"/>
                    <a:gd name="connsiteY2" fmla="*/ 3269293 h 3682652"/>
                    <a:gd name="connsiteX3" fmla="*/ 2213661 w 5495480"/>
                    <a:gd name="connsiteY3" fmla="*/ 1089764 h 3682652"/>
                    <a:gd name="connsiteX4" fmla="*/ 3807071 w 5495480"/>
                    <a:gd name="connsiteY4" fmla="*/ 204323 h 3682652"/>
                    <a:gd name="connsiteX5" fmla="*/ 5482954 w 5495480"/>
                    <a:gd name="connsiteY5" fmla="*/ 0 h 3682652"/>
                    <a:gd name="connsiteX6" fmla="*/ 5495480 w 5495480"/>
                    <a:gd name="connsiteY6" fmla="*/ 3682652 h 3682652"/>
                    <a:gd name="connsiteX0" fmla="*/ 5470997 w 5470997"/>
                    <a:gd name="connsiteY0" fmla="*/ 3682652 h 3682652"/>
                    <a:gd name="connsiteX1" fmla="*/ 260170 w 5470997"/>
                    <a:gd name="connsiteY1" fmla="*/ 3682652 h 3682652"/>
                    <a:gd name="connsiteX2" fmla="*/ 977750 w 5470997"/>
                    <a:gd name="connsiteY2" fmla="*/ 3056537 h 3682652"/>
                    <a:gd name="connsiteX3" fmla="*/ 2189178 w 5470997"/>
                    <a:gd name="connsiteY3" fmla="*/ 1089764 h 3682652"/>
                    <a:gd name="connsiteX4" fmla="*/ 3782588 w 5470997"/>
                    <a:gd name="connsiteY4" fmla="*/ 204323 h 3682652"/>
                    <a:gd name="connsiteX5" fmla="*/ 5458471 w 5470997"/>
                    <a:gd name="connsiteY5" fmla="*/ 0 h 3682652"/>
                    <a:gd name="connsiteX6" fmla="*/ 5470997 w 5470997"/>
                    <a:gd name="connsiteY6" fmla="*/ 3682652 h 3682652"/>
                    <a:gd name="connsiteX0" fmla="*/ 5210827 w 5210827"/>
                    <a:gd name="connsiteY0" fmla="*/ 3682652 h 3682652"/>
                    <a:gd name="connsiteX1" fmla="*/ 0 w 5210827"/>
                    <a:gd name="connsiteY1" fmla="*/ 3682652 h 3682652"/>
                    <a:gd name="connsiteX2" fmla="*/ 717580 w 5210827"/>
                    <a:gd name="connsiteY2" fmla="*/ 3056537 h 3682652"/>
                    <a:gd name="connsiteX3" fmla="*/ 1929008 w 5210827"/>
                    <a:gd name="connsiteY3" fmla="*/ 1089764 h 3682652"/>
                    <a:gd name="connsiteX4" fmla="*/ 3522418 w 5210827"/>
                    <a:gd name="connsiteY4" fmla="*/ 204323 h 3682652"/>
                    <a:gd name="connsiteX5" fmla="*/ 5198301 w 5210827"/>
                    <a:gd name="connsiteY5" fmla="*/ 0 h 3682652"/>
                    <a:gd name="connsiteX6" fmla="*/ 5210827 w 5210827"/>
                    <a:gd name="connsiteY6" fmla="*/ 3682652 h 3682652"/>
                    <a:gd name="connsiteX0" fmla="*/ 5210827 w 5210827"/>
                    <a:gd name="connsiteY0" fmla="*/ 3682652 h 3682652"/>
                    <a:gd name="connsiteX1" fmla="*/ 0 w 5210827"/>
                    <a:gd name="connsiteY1" fmla="*/ 3682652 h 3682652"/>
                    <a:gd name="connsiteX2" fmla="*/ 717580 w 5210827"/>
                    <a:gd name="connsiteY2" fmla="*/ 3056537 h 3682652"/>
                    <a:gd name="connsiteX3" fmla="*/ 1929008 w 5210827"/>
                    <a:gd name="connsiteY3" fmla="*/ 1089764 h 3682652"/>
                    <a:gd name="connsiteX4" fmla="*/ 3522418 w 5210827"/>
                    <a:gd name="connsiteY4" fmla="*/ 204323 h 3682652"/>
                    <a:gd name="connsiteX5" fmla="*/ 5198301 w 5210827"/>
                    <a:gd name="connsiteY5" fmla="*/ 0 h 3682652"/>
                    <a:gd name="connsiteX6" fmla="*/ 5210827 w 5210827"/>
                    <a:gd name="connsiteY6" fmla="*/ 3682652 h 3682652"/>
                    <a:gd name="connsiteX0" fmla="*/ 5210827 w 5210827"/>
                    <a:gd name="connsiteY0" fmla="*/ 3682652 h 3682652"/>
                    <a:gd name="connsiteX1" fmla="*/ 0 w 5210827"/>
                    <a:gd name="connsiteY1" fmla="*/ 3682652 h 3682652"/>
                    <a:gd name="connsiteX2" fmla="*/ 921283 w 5210827"/>
                    <a:gd name="connsiteY2" fmla="*/ 2753246 h 3682652"/>
                    <a:gd name="connsiteX3" fmla="*/ 1929008 w 5210827"/>
                    <a:gd name="connsiteY3" fmla="*/ 1089764 h 3682652"/>
                    <a:gd name="connsiteX4" fmla="*/ 3522418 w 5210827"/>
                    <a:gd name="connsiteY4" fmla="*/ 204323 h 3682652"/>
                    <a:gd name="connsiteX5" fmla="*/ 5198301 w 5210827"/>
                    <a:gd name="connsiteY5" fmla="*/ 0 h 3682652"/>
                    <a:gd name="connsiteX6" fmla="*/ 5210827 w 5210827"/>
                    <a:gd name="connsiteY6" fmla="*/ 3682652 h 3682652"/>
                    <a:gd name="connsiteX0" fmla="*/ 5210827 w 5210827"/>
                    <a:gd name="connsiteY0" fmla="*/ 3682652 h 3682652"/>
                    <a:gd name="connsiteX1" fmla="*/ 0 w 5210827"/>
                    <a:gd name="connsiteY1" fmla="*/ 3682652 h 3682652"/>
                    <a:gd name="connsiteX2" fmla="*/ 921283 w 5210827"/>
                    <a:gd name="connsiteY2" fmla="*/ 2753246 h 3682652"/>
                    <a:gd name="connsiteX3" fmla="*/ 1929008 w 5210827"/>
                    <a:gd name="connsiteY3" fmla="*/ 1089764 h 3682652"/>
                    <a:gd name="connsiteX4" fmla="*/ 3522418 w 5210827"/>
                    <a:gd name="connsiteY4" fmla="*/ 204323 h 3682652"/>
                    <a:gd name="connsiteX5" fmla="*/ 5198301 w 5210827"/>
                    <a:gd name="connsiteY5" fmla="*/ 0 h 3682652"/>
                    <a:gd name="connsiteX6" fmla="*/ 5210827 w 5210827"/>
                    <a:gd name="connsiteY6" fmla="*/ 3682652 h 3682652"/>
                    <a:gd name="connsiteX0" fmla="*/ 5210827 w 5212976"/>
                    <a:gd name="connsiteY0" fmla="*/ 3678126 h 3678126"/>
                    <a:gd name="connsiteX1" fmla="*/ 0 w 5212976"/>
                    <a:gd name="connsiteY1" fmla="*/ 3678126 h 3678126"/>
                    <a:gd name="connsiteX2" fmla="*/ 921283 w 5212976"/>
                    <a:gd name="connsiteY2" fmla="*/ 2748720 h 3678126"/>
                    <a:gd name="connsiteX3" fmla="*/ 1929008 w 5212976"/>
                    <a:gd name="connsiteY3" fmla="*/ 1085238 h 3678126"/>
                    <a:gd name="connsiteX4" fmla="*/ 3522418 w 5212976"/>
                    <a:gd name="connsiteY4" fmla="*/ 199797 h 3678126"/>
                    <a:gd name="connsiteX5" fmla="*/ 5211881 w 5212976"/>
                    <a:gd name="connsiteY5" fmla="*/ 0 h 3678126"/>
                    <a:gd name="connsiteX6" fmla="*/ 5210827 w 5212976"/>
                    <a:gd name="connsiteY6" fmla="*/ 3678126 h 3678126"/>
                    <a:gd name="connsiteX0" fmla="*/ 5594991 w 5597140"/>
                    <a:gd name="connsiteY0" fmla="*/ 3678126 h 3695063"/>
                    <a:gd name="connsiteX1" fmla="*/ 384164 w 5597140"/>
                    <a:gd name="connsiteY1" fmla="*/ 3678126 h 3695063"/>
                    <a:gd name="connsiteX2" fmla="*/ 492024 w 5597140"/>
                    <a:gd name="connsiteY2" fmla="*/ 3604528 h 3695063"/>
                    <a:gd name="connsiteX3" fmla="*/ 1305447 w 5597140"/>
                    <a:gd name="connsiteY3" fmla="*/ 2748720 h 3695063"/>
                    <a:gd name="connsiteX4" fmla="*/ 2313172 w 5597140"/>
                    <a:gd name="connsiteY4" fmla="*/ 1085238 h 3695063"/>
                    <a:gd name="connsiteX5" fmla="*/ 3906582 w 5597140"/>
                    <a:gd name="connsiteY5" fmla="*/ 199797 h 3695063"/>
                    <a:gd name="connsiteX6" fmla="*/ 5596045 w 5597140"/>
                    <a:gd name="connsiteY6" fmla="*/ 0 h 3695063"/>
                    <a:gd name="connsiteX7" fmla="*/ 5594991 w 5597140"/>
                    <a:gd name="connsiteY7" fmla="*/ 3678126 h 3695063"/>
                    <a:gd name="connsiteX0" fmla="*/ 5217247 w 5219396"/>
                    <a:gd name="connsiteY0" fmla="*/ 3678126 h 3678126"/>
                    <a:gd name="connsiteX1" fmla="*/ 6420 w 5219396"/>
                    <a:gd name="connsiteY1" fmla="*/ 3678126 h 3678126"/>
                    <a:gd name="connsiteX2" fmla="*/ 114280 w 5219396"/>
                    <a:gd name="connsiteY2" fmla="*/ 3604528 h 3678126"/>
                    <a:gd name="connsiteX3" fmla="*/ 927703 w 5219396"/>
                    <a:gd name="connsiteY3" fmla="*/ 2748720 h 3678126"/>
                    <a:gd name="connsiteX4" fmla="*/ 1935428 w 5219396"/>
                    <a:gd name="connsiteY4" fmla="*/ 1085238 h 3678126"/>
                    <a:gd name="connsiteX5" fmla="*/ 3528838 w 5219396"/>
                    <a:gd name="connsiteY5" fmla="*/ 199797 h 3678126"/>
                    <a:gd name="connsiteX6" fmla="*/ 5218301 w 5219396"/>
                    <a:gd name="connsiteY6" fmla="*/ 0 h 3678126"/>
                    <a:gd name="connsiteX7" fmla="*/ 5217247 w 5219396"/>
                    <a:gd name="connsiteY7" fmla="*/ 3678126 h 3678126"/>
                    <a:gd name="connsiteX0" fmla="*/ 5217247 w 5219396"/>
                    <a:gd name="connsiteY0" fmla="*/ 3678126 h 3680393"/>
                    <a:gd name="connsiteX1" fmla="*/ 6420 w 5219396"/>
                    <a:gd name="connsiteY1" fmla="*/ 3678126 h 3680393"/>
                    <a:gd name="connsiteX2" fmla="*/ 114280 w 5219396"/>
                    <a:gd name="connsiteY2" fmla="*/ 3604528 h 3680393"/>
                    <a:gd name="connsiteX3" fmla="*/ 927703 w 5219396"/>
                    <a:gd name="connsiteY3" fmla="*/ 2748720 h 3680393"/>
                    <a:gd name="connsiteX4" fmla="*/ 1935428 w 5219396"/>
                    <a:gd name="connsiteY4" fmla="*/ 1085238 h 3680393"/>
                    <a:gd name="connsiteX5" fmla="*/ 3528838 w 5219396"/>
                    <a:gd name="connsiteY5" fmla="*/ 199797 h 3680393"/>
                    <a:gd name="connsiteX6" fmla="*/ 5218301 w 5219396"/>
                    <a:gd name="connsiteY6" fmla="*/ 0 h 3680393"/>
                    <a:gd name="connsiteX7" fmla="*/ 5217247 w 5219396"/>
                    <a:gd name="connsiteY7" fmla="*/ 3678126 h 3680393"/>
                    <a:gd name="connsiteX0" fmla="*/ 5210828 w 5212977"/>
                    <a:gd name="connsiteY0" fmla="*/ 3678126 h 3678126"/>
                    <a:gd name="connsiteX1" fmla="*/ 1 w 5212977"/>
                    <a:gd name="connsiteY1" fmla="*/ 3678126 h 3678126"/>
                    <a:gd name="connsiteX2" fmla="*/ 107861 w 5212977"/>
                    <a:gd name="connsiteY2" fmla="*/ 3604528 h 3678126"/>
                    <a:gd name="connsiteX3" fmla="*/ 921284 w 5212977"/>
                    <a:gd name="connsiteY3" fmla="*/ 2748720 h 3678126"/>
                    <a:gd name="connsiteX4" fmla="*/ 1929009 w 5212977"/>
                    <a:gd name="connsiteY4" fmla="*/ 1085238 h 3678126"/>
                    <a:gd name="connsiteX5" fmla="*/ 3522419 w 5212977"/>
                    <a:gd name="connsiteY5" fmla="*/ 199797 h 3678126"/>
                    <a:gd name="connsiteX6" fmla="*/ 5211882 w 5212977"/>
                    <a:gd name="connsiteY6" fmla="*/ 0 h 3678126"/>
                    <a:gd name="connsiteX7" fmla="*/ 5210828 w 5212977"/>
                    <a:gd name="connsiteY7" fmla="*/ 3678126 h 3678126"/>
                    <a:gd name="connsiteX0" fmla="*/ 5222049 w 5224198"/>
                    <a:gd name="connsiteY0" fmla="*/ 3678126 h 3678126"/>
                    <a:gd name="connsiteX1" fmla="*/ 11222 w 5224198"/>
                    <a:gd name="connsiteY1" fmla="*/ 3678126 h 3678126"/>
                    <a:gd name="connsiteX2" fmla="*/ 30132 w 5224198"/>
                    <a:gd name="connsiteY2" fmla="*/ 3613026 h 3678126"/>
                    <a:gd name="connsiteX3" fmla="*/ 932505 w 5224198"/>
                    <a:gd name="connsiteY3" fmla="*/ 2748720 h 3678126"/>
                    <a:gd name="connsiteX4" fmla="*/ 1940230 w 5224198"/>
                    <a:gd name="connsiteY4" fmla="*/ 1085238 h 3678126"/>
                    <a:gd name="connsiteX5" fmla="*/ 3533640 w 5224198"/>
                    <a:gd name="connsiteY5" fmla="*/ 199797 h 3678126"/>
                    <a:gd name="connsiteX6" fmla="*/ 5223103 w 5224198"/>
                    <a:gd name="connsiteY6" fmla="*/ 0 h 3678126"/>
                    <a:gd name="connsiteX7" fmla="*/ 5222049 w 5224198"/>
                    <a:gd name="connsiteY7" fmla="*/ 3678126 h 3678126"/>
                    <a:gd name="connsiteX0" fmla="*/ 5222049 w 5224198"/>
                    <a:gd name="connsiteY0" fmla="*/ 3678126 h 3678126"/>
                    <a:gd name="connsiteX1" fmla="*/ 11222 w 5224198"/>
                    <a:gd name="connsiteY1" fmla="*/ 3678126 h 3678126"/>
                    <a:gd name="connsiteX2" fmla="*/ 30132 w 5224198"/>
                    <a:gd name="connsiteY2" fmla="*/ 3613026 h 3678126"/>
                    <a:gd name="connsiteX3" fmla="*/ 932505 w 5224198"/>
                    <a:gd name="connsiteY3" fmla="*/ 2748720 h 3678126"/>
                    <a:gd name="connsiteX4" fmla="*/ 1940230 w 5224198"/>
                    <a:gd name="connsiteY4" fmla="*/ 1085238 h 3678126"/>
                    <a:gd name="connsiteX5" fmla="*/ 3533640 w 5224198"/>
                    <a:gd name="connsiteY5" fmla="*/ 199797 h 3678126"/>
                    <a:gd name="connsiteX6" fmla="*/ 5223103 w 5224198"/>
                    <a:gd name="connsiteY6" fmla="*/ 0 h 3678126"/>
                    <a:gd name="connsiteX7" fmla="*/ 5222049 w 5224198"/>
                    <a:gd name="connsiteY7" fmla="*/ 3678126 h 3678126"/>
                    <a:gd name="connsiteX0" fmla="*/ 5234000 w 5236149"/>
                    <a:gd name="connsiteY0" fmla="*/ 3678126 h 3678126"/>
                    <a:gd name="connsiteX1" fmla="*/ 23173 w 5236149"/>
                    <a:gd name="connsiteY1" fmla="*/ 3678126 h 3678126"/>
                    <a:gd name="connsiteX2" fmla="*/ 24293 w 5236149"/>
                    <a:gd name="connsiteY2" fmla="*/ 3600279 h 3678126"/>
                    <a:gd name="connsiteX3" fmla="*/ 944456 w 5236149"/>
                    <a:gd name="connsiteY3" fmla="*/ 2748720 h 3678126"/>
                    <a:gd name="connsiteX4" fmla="*/ 1952181 w 5236149"/>
                    <a:gd name="connsiteY4" fmla="*/ 1085238 h 3678126"/>
                    <a:gd name="connsiteX5" fmla="*/ 3545591 w 5236149"/>
                    <a:gd name="connsiteY5" fmla="*/ 199797 h 3678126"/>
                    <a:gd name="connsiteX6" fmla="*/ 5235054 w 5236149"/>
                    <a:gd name="connsiteY6" fmla="*/ 0 h 3678126"/>
                    <a:gd name="connsiteX7" fmla="*/ 5234000 w 5236149"/>
                    <a:gd name="connsiteY7" fmla="*/ 3678126 h 3678126"/>
                    <a:gd name="connsiteX0" fmla="*/ 5210845 w 5212994"/>
                    <a:gd name="connsiteY0" fmla="*/ 3678126 h 3678126"/>
                    <a:gd name="connsiteX1" fmla="*/ 18 w 5212994"/>
                    <a:gd name="connsiteY1" fmla="*/ 3678126 h 3678126"/>
                    <a:gd name="connsiteX2" fmla="*/ 1138 w 5212994"/>
                    <a:gd name="connsiteY2" fmla="*/ 3600279 h 3678126"/>
                    <a:gd name="connsiteX3" fmla="*/ 921301 w 5212994"/>
                    <a:gd name="connsiteY3" fmla="*/ 2748720 h 3678126"/>
                    <a:gd name="connsiteX4" fmla="*/ 1929026 w 5212994"/>
                    <a:gd name="connsiteY4" fmla="*/ 1085238 h 3678126"/>
                    <a:gd name="connsiteX5" fmla="*/ 3522436 w 5212994"/>
                    <a:gd name="connsiteY5" fmla="*/ 199797 h 3678126"/>
                    <a:gd name="connsiteX6" fmla="*/ 5211899 w 5212994"/>
                    <a:gd name="connsiteY6" fmla="*/ 0 h 3678126"/>
                    <a:gd name="connsiteX7" fmla="*/ 5210845 w 5212994"/>
                    <a:gd name="connsiteY7" fmla="*/ 3678126 h 3678126"/>
                    <a:gd name="connsiteX0" fmla="*/ 5210845 w 5212994"/>
                    <a:gd name="connsiteY0" fmla="*/ 3678126 h 3678126"/>
                    <a:gd name="connsiteX1" fmla="*/ 18 w 5212994"/>
                    <a:gd name="connsiteY1" fmla="*/ 3678126 h 3678126"/>
                    <a:gd name="connsiteX2" fmla="*/ 1138 w 5212994"/>
                    <a:gd name="connsiteY2" fmla="*/ 3498304 h 3678126"/>
                    <a:gd name="connsiteX3" fmla="*/ 921301 w 5212994"/>
                    <a:gd name="connsiteY3" fmla="*/ 2748720 h 3678126"/>
                    <a:gd name="connsiteX4" fmla="*/ 1929026 w 5212994"/>
                    <a:gd name="connsiteY4" fmla="*/ 1085238 h 3678126"/>
                    <a:gd name="connsiteX5" fmla="*/ 3522436 w 5212994"/>
                    <a:gd name="connsiteY5" fmla="*/ 199797 h 3678126"/>
                    <a:gd name="connsiteX6" fmla="*/ 5211899 w 5212994"/>
                    <a:gd name="connsiteY6" fmla="*/ 0 h 3678126"/>
                    <a:gd name="connsiteX7" fmla="*/ 5210845 w 5212994"/>
                    <a:gd name="connsiteY7" fmla="*/ 3678126 h 3678126"/>
                    <a:gd name="connsiteX0" fmla="*/ 5211921 w 5214070"/>
                    <a:gd name="connsiteY0" fmla="*/ 3678126 h 3678126"/>
                    <a:gd name="connsiteX1" fmla="*/ 1094 w 5214070"/>
                    <a:gd name="connsiteY1" fmla="*/ 3678126 h 3678126"/>
                    <a:gd name="connsiteX2" fmla="*/ 2214 w 5214070"/>
                    <a:gd name="connsiteY2" fmla="*/ 3498304 h 3678126"/>
                    <a:gd name="connsiteX3" fmla="*/ 922377 w 5214070"/>
                    <a:gd name="connsiteY3" fmla="*/ 2748720 h 3678126"/>
                    <a:gd name="connsiteX4" fmla="*/ 1930102 w 5214070"/>
                    <a:gd name="connsiteY4" fmla="*/ 1085238 h 3678126"/>
                    <a:gd name="connsiteX5" fmla="*/ 3523512 w 5214070"/>
                    <a:gd name="connsiteY5" fmla="*/ 199797 h 3678126"/>
                    <a:gd name="connsiteX6" fmla="*/ 5212975 w 5214070"/>
                    <a:gd name="connsiteY6" fmla="*/ 0 h 3678126"/>
                    <a:gd name="connsiteX7" fmla="*/ 5211921 w 5214070"/>
                    <a:gd name="connsiteY7" fmla="*/ 3678126 h 3678126"/>
                    <a:gd name="connsiteX0" fmla="*/ 5211921 w 5214070"/>
                    <a:gd name="connsiteY0" fmla="*/ 3678126 h 3678126"/>
                    <a:gd name="connsiteX1" fmla="*/ 1094 w 5214070"/>
                    <a:gd name="connsiteY1" fmla="*/ 3678126 h 3678126"/>
                    <a:gd name="connsiteX2" fmla="*/ 2214 w 5214070"/>
                    <a:gd name="connsiteY2" fmla="*/ 3498304 h 3678126"/>
                    <a:gd name="connsiteX3" fmla="*/ 922377 w 5214070"/>
                    <a:gd name="connsiteY3" fmla="*/ 2748720 h 3678126"/>
                    <a:gd name="connsiteX4" fmla="*/ 1930102 w 5214070"/>
                    <a:gd name="connsiteY4" fmla="*/ 1085238 h 3678126"/>
                    <a:gd name="connsiteX5" fmla="*/ 3523512 w 5214070"/>
                    <a:gd name="connsiteY5" fmla="*/ 199797 h 3678126"/>
                    <a:gd name="connsiteX6" fmla="*/ 5212975 w 5214070"/>
                    <a:gd name="connsiteY6" fmla="*/ 0 h 3678126"/>
                    <a:gd name="connsiteX7" fmla="*/ 5211921 w 5214070"/>
                    <a:gd name="connsiteY7" fmla="*/ 3678126 h 3678126"/>
                    <a:gd name="connsiteX0" fmla="*/ 5211921 w 5214070"/>
                    <a:gd name="connsiteY0" fmla="*/ 3678126 h 3678126"/>
                    <a:gd name="connsiteX1" fmla="*/ 1094 w 5214070"/>
                    <a:gd name="connsiteY1" fmla="*/ 3678126 h 3678126"/>
                    <a:gd name="connsiteX2" fmla="*/ 2214 w 5214070"/>
                    <a:gd name="connsiteY2" fmla="*/ 3557789 h 3678126"/>
                    <a:gd name="connsiteX3" fmla="*/ 922377 w 5214070"/>
                    <a:gd name="connsiteY3" fmla="*/ 2748720 h 3678126"/>
                    <a:gd name="connsiteX4" fmla="*/ 1930102 w 5214070"/>
                    <a:gd name="connsiteY4" fmla="*/ 1085238 h 3678126"/>
                    <a:gd name="connsiteX5" fmla="*/ 3523512 w 5214070"/>
                    <a:gd name="connsiteY5" fmla="*/ 199797 h 3678126"/>
                    <a:gd name="connsiteX6" fmla="*/ 5212975 w 5214070"/>
                    <a:gd name="connsiteY6" fmla="*/ 0 h 3678126"/>
                    <a:gd name="connsiteX7" fmla="*/ 5211921 w 5214070"/>
                    <a:gd name="connsiteY7" fmla="*/ 3678126 h 3678126"/>
                    <a:gd name="connsiteX0" fmla="*/ 5211921 w 5214070"/>
                    <a:gd name="connsiteY0" fmla="*/ 3678126 h 3678126"/>
                    <a:gd name="connsiteX1" fmla="*/ 1094 w 5214070"/>
                    <a:gd name="connsiteY1" fmla="*/ 3678126 h 3678126"/>
                    <a:gd name="connsiteX2" fmla="*/ 2214 w 5214070"/>
                    <a:gd name="connsiteY2" fmla="*/ 3557789 h 3678126"/>
                    <a:gd name="connsiteX3" fmla="*/ 922377 w 5214070"/>
                    <a:gd name="connsiteY3" fmla="*/ 2748720 h 3678126"/>
                    <a:gd name="connsiteX4" fmla="*/ 1930102 w 5214070"/>
                    <a:gd name="connsiteY4" fmla="*/ 1085238 h 3678126"/>
                    <a:gd name="connsiteX5" fmla="*/ 3523512 w 5214070"/>
                    <a:gd name="connsiteY5" fmla="*/ 199797 h 3678126"/>
                    <a:gd name="connsiteX6" fmla="*/ 5212975 w 5214070"/>
                    <a:gd name="connsiteY6" fmla="*/ 0 h 3678126"/>
                    <a:gd name="connsiteX7" fmla="*/ 5211921 w 5214070"/>
                    <a:gd name="connsiteY7" fmla="*/ 3678126 h 3678126"/>
                    <a:gd name="connsiteX0" fmla="*/ 5211921 w 5214070"/>
                    <a:gd name="connsiteY0" fmla="*/ 3678126 h 3678126"/>
                    <a:gd name="connsiteX1" fmla="*/ 1094 w 5214070"/>
                    <a:gd name="connsiteY1" fmla="*/ 3678126 h 3678126"/>
                    <a:gd name="connsiteX2" fmla="*/ 2214 w 5214070"/>
                    <a:gd name="connsiteY2" fmla="*/ 3557789 h 3678126"/>
                    <a:gd name="connsiteX3" fmla="*/ 922377 w 5214070"/>
                    <a:gd name="connsiteY3" fmla="*/ 2748720 h 3678126"/>
                    <a:gd name="connsiteX4" fmla="*/ 2087757 w 5214070"/>
                    <a:gd name="connsiteY4" fmla="*/ 1122892 h 3678126"/>
                    <a:gd name="connsiteX5" fmla="*/ 3523512 w 5214070"/>
                    <a:gd name="connsiteY5" fmla="*/ 199797 h 3678126"/>
                    <a:gd name="connsiteX6" fmla="*/ 5212975 w 5214070"/>
                    <a:gd name="connsiteY6" fmla="*/ 0 h 3678126"/>
                    <a:gd name="connsiteX7" fmla="*/ 5211921 w 5214070"/>
                    <a:gd name="connsiteY7" fmla="*/ 3678126 h 367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4070" h="3678126">
                      <a:moveTo>
                        <a:pt x="5211921" y="3678126"/>
                      </a:moveTo>
                      <a:lnTo>
                        <a:pt x="1094" y="3678126"/>
                      </a:lnTo>
                      <a:cubicBezTo>
                        <a:pt x="957" y="3640367"/>
                        <a:pt x="-1904" y="3615833"/>
                        <a:pt x="2214" y="3557789"/>
                      </a:cubicBezTo>
                      <a:cubicBezTo>
                        <a:pt x="230479" y="3424132"/>
                        <a:pt x="574787" y="3154536"/>
                        <a:pt x="922377" y="2748720"/>
                      </a:cubicBezTo>
                      <a:cubicBezTo>
                        <a:pt x="1269967" y="2342904"/>
                        <a:pt x="1654235" y="1547712"/>
                        <a:pt x="2087757" y="1122892"/>
                      </a:cubicBezTo>
                      <a:cubicBezTo>
                        <a:pt x="2521279" y="698072"/>
                        <a:pt x="3002642" y="386946"/>
                        <a:pt x="3523512" y="199797"/>
                      </a:cubicBezTo>
                      <a:cubicBezTo>
                        <a:pt x="4044382" y="12648"/>
                        <a:pt x="4785209" y="18562"/>
                        <a:pt x="5212975" y="0"/>
                      </a:cubicBezTo>
                      <a:cubicBezTo>
                        <a:pt x="5217150" y="1227551"/>
                        <a:pt x="5207746" y="2450575"/>
                        <a:pt x="5211921" y="3678126"/>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spcAft>
                      <a:spcPts val="300"/>
                    </a:spcAft>
                  </a:pPr>
                  <a:endParaRPr lang="en-US" sz="1400" dirty="0">
                    <a:solidFill>
                      <a:schemeClr val="bg1"/>
                    </a:solidFill>
                  </a:endParaRPr>
                </a:p>
              </p:txBody>
            </p:sp>
            <p:cxnSp>
              <p:nvCxnSpPr>
                <p:cNvPr id="9" name="Straight Connector 8">
                  <a:extLst>
                    <a:ext uri="{FF2B5EF4-FFF2-40B4-BE49-F238E27FC236}">
                      <a16:creationId xmlns:a16="http://schemas.microsoft.com/office/drawing/2014/main" id="{02E81481-9EE9-EE4F-A2FC-42B547FE7F3F}"/>
                    </a:ext>
                  </a:extLst>
                </p:cNvPr>
                <p:cNvCxnSpPr>
                  <a:cxnSpLocks/>
                </p:cNvCxnSpPr>
                <p:nvPr/>
              </p:nvCxnSpPr>
              <p:spPr>
                <a:xfrm flipV="1">
                  <a:off x="1001753" y="5244395"/>
                  <a:ext cx="0" cy="458193"/>
                </a:xfrm>
                <a:prstGeom prst="line">
                  <a:avLst/>
                </a:prstGeom>
                <a:grpFill/>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3644620-968D-4E42-904A-8B461A1F2755}"/>
                    </a:ext>
                  </a:extLst>
                </p:cNvPr>
                <p:cNvCxnSpPr>
                  <a:cxnSpLocks/>
                </p:cNvCxnSpPr>
                <p:nvPr/>
              </p:nvCxnSpPr>
              <p:spPr>
                <a:xfrm flipV="1">
                  <a:off x="2163412" y="3668604"/>
                  <a:ext cx="0" cy="2050236"/>
                </a:xfrm>
                <a:prstGeom prst="line">
                  <a:avLst/>
                </a:prstGeom>
                <a:grpFill/>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0046BB3-9210-9742-83F3-10E5B757727A}"/>
                    </a:ext>
                  </a:extLst>
                </p:cNvPr>
                <p:cNvCxnSpPr>
                  <a:cxnSpLocks/>
                </p:cNvCxnSpPr>
                <p:nvPr/>
              </p:nvCxnSpPr>
              <p:spPr>
                <a:xfrm flipV="1">
                  <a:off x="3724355" y="2344366"/>
                  <a:ext cx="0" cy="3374473"/>
                </a:xfrm>
                <a:prstGeom prst="line">
                  <a:avLst/>
                </a:prstGeom>
                <a:grpFill/>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13E6610-09BE-8D45-9887-A41C5FD38176}"/>
                    </a:ext>
                  </a:extLst>
                </p:cNvPr>
                <p:cNvCxnSpPr>
                  <a:cxnSpLocks/>
                </p:cNvCxnSpPr>
                <p:nvPr/>
              </p:nvCxnSpPr>
              <p:spPr>
                <a:xfrm flipV="1">
                  <a:off x="5695600" y="2046269"/>
                  <a:ext cx="0" cy="3687558"/>
                </a:xfrm>
                <a:prstGeom prst="line">
                  <a:avLst/>
                </a:prstGeom>
                <a:grpFill/>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
            <p:nvSpPr>
              <p:cNvPr id="54" name="Rectangle 53">
                <a:extLst>
                  <a:ext uri="{FF2B5EF4-FFF2-40B4-BE49-F238E27FC236}">
                    <a16:creationId xmlns:a16="http://schemas.microsoft.com/office/drawing/2014/main" id="{9711A9A9-9964-E142-B978-98AAD75B18ED}"/>
                  </a:ext>
                </a:extLst>
              </p:cNvPr>
              <p:cNvSpPr/>
              <p:nvPr/>
            </p:nvSpPr>
            <p:spPr>
              <a:xfrm>
                <a:off x="499250" y="4330736"/>
                <a:ext cx="722088" cy="34718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0" rIns="91440" bIns="0" numCol="1" spcCol="0" rtlCol="0" fromWordArt="0" anchor="ctr" anchorCtr="0" forceAA="0" compatLnSpc="1">
                <a:prstTxWarp prst="textNoShape">
                  <a:avLst/>
                </a:prstTxWarp>
                <a:noAutofit/>
              </a:bodyPr>
              <a:lstStyle/>
              <a:p>
                <a:pPr algn="r">
                  <a:lnSpc>
                    <a:spcPct val="70000"/>
                  </a:lnSpc>
                  <a:spcAft>
                    <a:spcPts val="300"/>
                  </a:spcAft>
                </a:pPr>
                <a:r>
                  <a:rPr lang="en-US" sz="1600" b="1" dirty="0">
                    <a:solidFill>
                      <a:srgbClr val="000000"/>
                    </a:solidFill>
                    <a:latin typeface="Gotham HTF Black" pitchFamily="2" charset="77"/>
                  </a:rPr>
                  <a:t>25M</a:t>
                </a:r>
              </a:p>
            </p:txBody>
          </p:sp>
          <p:sp>
            <p:nvSpPr>
              <p:cNvPr id="61" name="Rectangle 60">
                <a:extLst>
                  <a:ext uri="{FF2B5EF4-FFF2-40B4-BE49-F238E27FC236}">
                    <a16:creationId xmlns:a16="http://schemas.microsoft.com/office/drawing/2014/main" id="{1B148F73-2D7F-EA48-91D6-3569E39A1AB9}"/>
                  </a:ext>
                </a:extLst>
              </p:cNvPr>
              <p:cNvSpPr/>
              <p:nvPr/>
            </p:nvSpPr>
            <p:spPr>
              <a:xfrm>
                <a:off x="5233094" y="1198361"/>
                <a:ext cx="1270462" cy="29053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0" rIns="91440" bIns="0" numCol="1" spcCol="0" rtlCol="0" fromWordArt="0" anchor="ctr" anchorCtr="0" forceAA="0" compatLnSpc="1">
                <a:prstTxWarp prst="textNoShape">
                  <a:avLst/>
                </a:prstTxWarp>
                <a:noAutofit/>
              </a:bodyPr>
              <a:lstStyle/>
              <a:p>
                <a:pPr algn="r">
                  <a:lnSpc>
                    <a:spcPct val="70000"/>
                  </a:lnSpc>
                  <a:spcAft>
                    <a:spcPts val="300"/>
                  </a:spcAft>
                </a:pPr>
                <a:r>
                  <a:rPr lang="en-US" sz="1600" b="1" dirty="0">
                    <a:solidFill>
                      <a:srgbClr val="000000"/>
                    </a:solidFill>
                    <a:latin typeface="Gotham HTF Black" pitchFamily="2" charset="77"/>
                  </a:rPr>
                  <a:t>8.88B</a:t>
                </a:r>
              </a:p>
            </p:txBody>
          </p:sp>
        </p:grpSp>
        <p:sp>
          <p:nvSpPr>
            <p:cNvPr id="85" name="TextBox 84">
              <a:extLst>
                <a:ext uri="{FF2B5EF4-FFF2-40B4-BE49-F238E27FC236}">
                  <a16:creationId xmlns:a16="http://schemas.microsoft.com/office/drawing/2014/main" id="{DF87E1CC-ACD5-724A-922D-E45491F73C56}"/>
                </a:ext>
              </a:extLst>
            </p:cNvPr>
            <p:cNvSpPr txBox="1"/>
            <p:nvPr/>
          </p:nvSpPr>
          <p:spPr bwMode="auto">
            <a:xfrm>
              <a:off x="487245" y="4736070"/>
              <a:ext cx="510073" cy="400512"/>
            </a:xfrm>
            <a:prstGeom prst="rect">
              <a:avLst/>
            </a:prstGeom>
            <a:noFill/>
            <a:ln w="9525">
              <a:noFill/>
              <a:miter lim="800000"/>
              <a:headEnd/>
              <a:tailEnd/>
            </a:ln>
          </p:spPr>
          <p:txBody>
            <a:bodyPr wrap="none" rtlCol="0" anchor="t" anchorCtr="0">
              <a:spAutoFit/>
            </a:bodyPr>
            <a:lstStyle/>
            <a:p>
              <a:pPr algn="ctr" fontAlgn="b">
                <a:lnSpc>
                  <a:spcPct val="85000"/>
                </a:lnSpc>
                <a:spcAft>
                  <a:spcPts val="300"/>
                </a:spcAft>
              </a:pPr>
              <a:r>
                <a:rPr lang="en-US" sz="1000" dirty="0">
                  <a:solidFill>
                    <a:srgbClr val="000000"/>
                  </a:solidFill>
                  <a:latin typeface="Gotham HTF Book" pitchFamily="2" charset="77"/>
                  <a:cs typeface="Arial" pitchFamily="34" charset="0"/>
                </a:rPr>
                <a:t>T0</a:t>
              </a:r>
              <a:br>
                <a:rPr lang="en-US" sz="1000" dirty="0">
                  <a:solidFill>
                    <a:srgbClr val="000000"/>
                  </a:solidFill>
                  <a:latin typeface="Gotham HTF Book" pitchFamily="2" charset="77"/>
                  <a:cs typeface="Arial" pitchFamily="34" charset="0"/>
                </a:rPr>
              </a:br>
              <a:r>
                <a:rPr lang="en-US" sz="1000" dirty="0">
                  <a:solidFill>
                    <a:srgbClr val="000000"/>
                  </a:solidFill>
                  <a:latin typeface="Gotham HTF Book" pitchFamily="2" charset="77"/>
                  <a:cs typeface="Arial" pitchFamily="34" charset="0"/>
                </a:rPr>
                <a:t>7/21</a:t>
              </a:r>
            </a:p>
          </p:txBody>
        </p:sp>
        <p:sp>
          <p:nvSpPr>
            <p:cNvPr id="101" name="TextBox 100">
              <a:extLst>
                <a:ext uri="{FF2B5EF4-FFF2-40B4-BE49-F238E27FC236}">
                  <a16:creationId xmlns:a16="http://schemas.microsoft.com/office/drawing/2014/main" id="{1B4054D6-3EA8-444D-9B0A-F85E7AA97BB3}"/>
                </a:ext>
              </a:extLst>
            </p:cNvPr>
            <p:cNvSpPr txBox="1"/>
            <p:nvPr/>
          </p:nvSpPr>
          <p:spPr bwMode="auto">
            <a:xfrm>
              <a:off x="1812910" y="4906117"/>
              <a:ext cx="446570" cy="183896"/>
            </a:xfrm>
            <a:prstGeom prst="rect">
              <a:avLst/>
            </a:prstGeom>
            <a:noFill/>
            <a:ln w="9525">
              <a:noFill/>
              <a:miter lim="800000"/>
              <a:headEnd/>
              <a:tailEnd/>
            </a:ln>
          </p:spPr>
          <p:txBody>
            <a:bodyPr wrap="none" rtlCol="0" anchor="t" anchorCtr="0">
              <a:spAutoFit/>
            </a:bodyPr>
            <a:lstStyle/>
            <a:p>
              <a:pPr algn="ctr" fontAlgn="b">
                <a:lnSpc>
                  <a:spcPct val="85000"/>
                </a:lnSpc>
                <a:spcAft>
                  <a:spcPts val="300"/>
                </a:spcAft>
              </a:pPr>
              <a:r>
                <a:rPr lang="en-US" sz="700" dirty="0">
                  <a:solidFill>
                    <a:schemeClr val="bg1"/>
                  </a:solidFill>
                  <a:latin typeface="Gotham HTF Book" pitchFamily="2" charset="77"/>
                  <a:cs typeface="Arial" pitchFamily="34" charset="0"/>
                </a:rPr>
                <a:t>20 mo.</a:t>
              </a:r>
            </a:p>
          </p:txBody>
        </p:sp>
        <p:sp>
          <p:nvSpPr>
            <p:cNvPr id="102" name="TextBox 101">
              <a:extLst>
                <a:ext uri="{FF2B5EF4-FFF2-40B4-BE49-F238E27FC236}">
                  <a16:creationId xmlns:a16="http://schemas.microsoft.com/office/drawing/2014/main" id="{B764CCB8-1CE2-EF4D-A125-8A092466D890}"/>
                </a:ext>
              </a:extLst>
            </p:cNvPr>
            <p:cNvSpPr txBox="1"/>
            <p:nvPr/>
          </p:nvSpPr>
          <p:spPr bwMode="auto">
            <a:xfrm>
              <a:off x="3258683" y="4906117"/>
              <a:ext cx="440794" cy="183896"/>
            </a:xfrm>
            <a:prstGeom prst="rect">
              <a:avLst/>
            </a:prstGeom>
            <a:noFill/>
            <a:ln w="9525">
              <a:noFill/>
              <a:miter lim="800000"/>
              <a:headEnd/>
              <a:tailEnd/>
            </a:ln>
          </p:spPr>
          <p:txBody>
            <a:bodyPr wrap="none" rtlCol="0" anchor="t" anchorCtr="0">
              <a:spAutoFit/>
            </a:bodyPr>
            <a:lstStyle/>
            <a:p>
              <a:pPr algn="ctr" fontAlgn="b">
                <a:lnSpc>
                  <a:spcPct val="85000"/>
                </a:lnSpc>
                <a:spcAft>
                  <a:spcPts val="300"/>
                </a:spcAft>
              </a:pPr>
              <a:r>
                <a:rPr lang="en-US" sz="700" dirty="0">
                  <a:solidFill>
                    <a:schemeClr val="bg1"/>
                  </a:solidFill>
                  <a:latin typeface="Gotham HTF Book" pitchFamily="2" charset="77"/>
                  <a:cs typeface="Arial" pitchFamily="34" charset="0"/>
                </a:rPr>
                <a:t>26 mo.</a:t>
              </a:r>
            </a:p>
          </p:txBody>
        </p:sp>
        <p:sp>
          <p:nvSpPr>
            <p:cNvPr id="103" name="TextBox 102">
              <a:extLst>
                <a:ext uri="{FF2B5EF4-FFF2-40B4-BE49-F238E27FC236}">
                  <a16:creationId xmlns:a16="http://schemas.microsoft.com/office/drawing/2014/main" id="{F24AB4CC-475F-5E46-A9A5-DBEA249D4E1D}"/>
                </a:ext>
              </a:extLst>
            </p:cNvPr>
            <p:cNvSpPr txBox="1"/>
            <p:nvPr/>
          </p:nvSpPr>
          <p:spPr bwMode="auto">
            <a:xfrm>
              <a:off x="5172758" y="4906117"/>
              <a:ext cx="437904" cy="183896"/>
            </a:xfrm>
            <a:prstGeom prst="rect">
              <a:avLst/>
            </a:prstGeom>
            <a:noFill/>
            <a:ln w="9525">
              <a:noFill/>
              <a:miter lim="800000"/>
              <a:headEnd/>
              <a:tailEnd/>
            </a:ln>
          </p:spPr>
          <p:txBody>
            <a:bodyPr wrap="none" rtlCol="0" anchor="t" anchorCtr="0">
              <a:spAutoFit/>
            </a:bodyPr>
            <a:lstStyle/>
            <a:p>
              <a:pPr algn="ctr" fontAlgn="b">
                <a:lnSpc>
                  <a:spcPct val="85000"/>
                </a:lnSpc>
                <a:spcAft>
                  <a:spcPts val="300"/>
                </a:spcAft>
              </a:pPr>
              <a:r>
                <a:rPr lang="en-US" sz="700" dirty="0">
                  <a:solidFill>
                    <a:schemeClr val="bg1"/>
                  </a:solidFill>
                  <a:latin typeface="Gotham HTF Book" pitchFamily="2" charset="77"/>
                  <a:cs typeface="Arial" pitchFamily="34" charset="0"/>
                </a:rPr>
                <a:t>33 mo.</a:t>
              </a:r>
            </a:p>
          </p:txBody>
        </p:sp>
        <p:sp>
          <p:nvSpPr>
            <p:cNvPr id="120" name="TextBox 119">
              <a:extLst>
                <a:ext uri="{FF2B5EF4-FFF2-40B4-BE49-F238E27FC236}">
                  <a16:creationId xmlns:a16="http://schemas.microsoft.com/office/drawing/2014/main" id="{AAE28D7A-CED2-A34E-B3D8-493490EB165E}"/>
                </a:ext>
              </a:extLst>
            </p:cNvPr>
            <p:cNvSpPr txBox="1"/>
            <p:nvPr/>
          </p:nvSpPr>
          <p:spPr bwMode="auto">
            <a:xfrm>
              <a:off x="1120559" y="4736070"/>
              <a:ext cx="528211" cy="400512"/>
            </a:xfrm>
            <a:prstGeom prst="rect">
              <a:avLst/>
            </a:prstGeom>
            <a:noFill/>
            <a:ln w="9525">
              <a:noFill/>
              <a:miter lim="800000"/>
              <a:headEnd/>
              <a:tailEnd/>
            </a:ln>
          </p:spPr>
          <p:txBody>
            <a:bodyPr wrap="none" rtlCol="0" anchor="t" anchorCtr="0">
              <a:spAutoFit/>
            </a:bodyPr>
            <a:lstStyle/>
            <a:p>
              <a:pPr algn="ctr" fontAlgn="b">
                <a:lnSpc>
                  <a:spcPct val="85000"/>
                </a:lnSpc>
                <a:spcAft>
                  <a:spcPts val="300"/>
                </a:spcAft>
              </a:pPr>
              <a:r>
                <a:rPr lang="en-US" sz="1000" dirty="0">
                  <a:solidFill>
                    <a:srgbClr val="000000"/>
                  </a:solidFill>
                  <a:latin typeface="Gotham HTF Book" pitchFamily="2" charset="77"/>
                  <a:cs typeface="Arial" pitchFamily="34" charset="0"/>
                </a:rPr>
                <a:t>T1</a:t>
              </a:r>
              <a:br>
                <a:rPr lang="en-US" sz="1000" dirty="0">
                  <a:solidFill>
                    <a:srgbClr val="000000"/>
                  </a:solidFill>
                  <a:latin typeface="Gotham HTF Book" pitchFamily="2" charset="77"/>
                  <a:cs typeface="Arial" pitchFamily="34" charset="0"/>
                </a:rPr>
              </a:br>
              <a:r>
                <a:rPr lang="en-US" sz="1000" dirty="0">
                  <a:solidFill>
                    <a:srgbClr val="000000"/>
                  </a:solidFill>
                  <a:latin typeface="Gotham HTF Book" pitchFamily="2" charset="77"/>
                  <a:cs typeface="Arial" pitchFamily="34" charset="0"/>
                </a:rPr>
                <a:t>11/21</a:t>
              </a:r>
            </a:p>
          </p:txBody>
        </p:sp>
        <p:sp>
          <p:nvSpPr>
            <p:cNvPr id="121" name="TextBox 120">
              <a:extLst>
                <a:ext uri="{FF2B5EF4-FFF2-40B4-BE49-F238E27FC236}">
                  <a16:creationId xmlns:a16="http://schemas.microsoft.com/office/drawing/2014/main" id="{43C3357A-D9F4-6D4F-9E5D-82801BFCCAC1}"/>
                </a:ext>
              </a:extLst>
            </p:cNvPr>
            <p:cNvSpPr txBox="1"/>
            <p:nvPr/>
          </p:nvSpPr>
          <p:spPr bwMode="auto">
            <a:xfrm>
              <a:off x="2361448" y="4736070"/>
              <a:ext cx="546350" cy="400512"/>
            </a:xfrm>
            <a:prstGeom prst="rect">
              <a:avLst/>
            </a:prstGeom>
            <a:noFill/>
            <a:ln w="9525">
              <a:noFill/>
              <a:miter lim="800000"/>
              <a:headEnd/>
              <a:tailEnd/>
            </a:ln>
          </p:spPr>
          <p:txBody>
            <a:bodyPr wrap="none" rtlCol="0" anchor="t" anchorCtr="0">
              <a:spAutoFit/>
            </a:bodyPr>
            <a:lstStyle/>
            <a:p>
              <a:pPr algn="ctr" fontAlgn="b">
                <a:lnSpc>
                  <a:spcPct val="85000"/>
                </a:lnSpc>
                <a:spcAft>
                  <a:spcPts val="300"/>
                </a:spcAft>
              </a:pPr>
              <a:r>
                <a:rPr lang="en-US" sz="1000" dirty="0">
                  <a:solidFill>
                    <a:srgbClr val="000000"/>
                  </a:solidFill>
                  <a:latin typeface="Gotham HTF Book" pitchFamily="2" charset="77"/>
                  <a:cs typeface="Arial" pitchFamily="34" charset="0"/>
                </a:rPr>
                <a:t>T2</a:t>
              </a:r>
              <a:br>
                <a:rPr lang="en-US" sz="1000" dirty="0">
                  <a:solidFill>
                    <a:srgbClr val="000000"/>
                  </a:solidFill>
                  <a:latin typeface="Gotham HTF Book" pitchFamily="2" charset="77"/>
                  <a:cs typeface="Arial" pitchFamily="34" charset="0"/>
                </a:rPr>
              </a:br>
              <a:r>
                <a:rPr lang="en-US" sz="1000" dirty="0">
                  <a:solidFill>
                    <a:srgbClr val="000000"/>
                  </a:solidFill>
                  <a:latin typeface="Gotham HTF Book" pitchFamily="2" charset="77"/>
                  <a:cs typeface="Arial" pitchFamily="34" charset="0"/>
                </a:rPr>
                <a:t>7/23</a:t>
              </a:r>
            </a:p>
          </p:txBody>
        </p:sp>
        <p:sp>
          <p:nvSpPr>
            <p:cNvPr id="122" name="TextBox 121">
              <a:extLst>
                <a:ext uri="{FF2B5EF4-FFF2-40B4-BE49-F238E27FC236}">
                  <a16:creationId xmlns:a16="http://schemas.microsoft.com/office/drawing/2014/main" id="{3D211126-A691-B94D-B0A4-60A32871301A}"/>
                </a:ext>
              </a:extLst>
            </p:cNvPr>
            <p:cNvSpPr txBox="1"/>
            <p:nvPr/>
          </p:nvSpPr>
          <p:spPr bwMode="auto">
            <a:xfrm>
              <a:off x="4051000" y="4736070"/>
              <a:ext cx="553606" cy="400512"/>
            </a:xfrm>
            <a:prstGeom prst="rect">
              <a:avLst/>
            </a:prstGeom>
            <a:noFill/>
            <a:ln w="9525">
              <a:noFill/>
              <a:miter lim="800000"/>
              <a:headEnd/>
              <a:tailEnd/>
            </a:ln>
          </p:spPr>
          <p:txBody>
            <a:bodyPr wrap="none" rtlCol="0" anchor="t" anchorCtr="0">
              <a:spAutoFit/>
            </a:bodyPr>
            <a:lstStyle/>
            <a:p>
              <a:pPr algn="ctr" fontAlgn="b">
                <a:lnSpc>
                  <a:spcPct val="85000"/>
                </a:lnSpc>
                <a:spcAft>
                  <a:spcPts val="300"/>
                </a:spcAft>
              </a:pPr>
              <a:r>
                <a:rPr lang="en-US" sz="1000" dirty="0">
                  <a:solidFill>
                    <a:srgbClr val="000000"/>
                  </a:solidFill>
                  <a:latin typeface="Gotham HTF Book" pitchFamily="2" charset="77"/>
                  <a:cs typeface="Arial" pitchFamily="34" charset="0"/>
                </a:rPr>
                <a:t>T3</a:t>
              </a:r>
              <a:br>
                <a:rPr lang="en-US" sz="1000" dirty="0">
                  <a:solidFill>
                    <a:srgbClr val="000000"/>
                  </a:solidFill>
                  <a:latin typeface="Gotham HTF Book" pitchFamily="2" charset="77"/>
                  <a:cs typeface="Arial" pitchFamily="34" charset="0"/>
                </a:rPr>
              </a:br>
              <a:r>
                <a:rPr lang="en-US" sz="1000" dirty="0">
                  <a:solidFill>
                    <a:srgbClr val="000000"/>
                  </a:solidFill>
                  <a:latin typeface="Gotham HTF Book" pitchFamily="2" charset="77"/>
                  <a:cs typeface="Arial" pitchFamily="34" charset="0"/>
                </a:rPr>
                <a:t>9/25</a:t>
              </a:r>
            </a:p>
          </p:txBody>
        </p:sp>
        <p:sp>
          <p:nvSpPr>
            <p:cNvPr id="123" name="TextBox 122">
              <a:extLst>
                <a:ext uri="{FF2B5EF4-FFF2-40B4-BE49-F238E27FC236}">
                  <a16:creationId xmlns:a16="http://schemas.microsoft.com/office/drawing/2014/main" id="{387AD28D-6B75-C04D-9FF8-F099A9BB3E91}"/>
                </a:ext>
              </a:extLst>
            </p:cNvPr>
            <p:cNvSpPr txBox="1"/>
            <p:nvPr/>
          </p:nvSpPr>
          <p:spPr bwMode="auto">
            <a:xfrm>
              <a:off x="6089205" y="4736071"/>
              <a:ext cx="555421" cy="400512"/>
            </a:xfrm>
            <a:prstGeom prst="rect">
              <a:avLst/>
            </a:prstGeom>
            <a:noFill/>
            <a:ln w="9525">
              <a:noFill/>
              <a:miter lim="800000"/>
              <a:headEnd/>
              <a:tailEnd/>
            </a:ln>
          </p:spPr>
          <p:txBody>
            <a:bodyPr wrap="none" rtlCol="0" anchor="t" anchorCtr="0">
              <a:spAutoFit/>
            </a:bodyPr>
            <a:lstStyle/>
            <a:p>
              <a:pPr algn="ctr" fontAlgn="b">
                <a:lnSpc>
                  <a:spcPct val="85000"/>
                </a:lnSpc>
                <a:spcAft>
                  <a:spcPts val="300"/>
                </a:spcAft>
              </a:pPr>
              <a:r>
                <a:rPr lang="en-US" sz="1000" dirty="0">
                  <a:solidFill>
                    <a:srgbClr val="000000"/>
                  </a:solidFill>
                  <a:latin typeface="Gotham HTF Book" pitchFamily="2" charset="77"/>
                  <a:cs typeface="Arial" pitchFamily="34" charset="0"/>
                </a:rPr>
                <a:t>T4</a:t>
              </a:r>
              <a:br>
                <a:rPr lang="en-US" sz="1000" dirty="0">
                  <a:solidFill>
                    <a:srgbClr val="000000"/>
                  </a:solidFill>
                  <a:latin typeface="Gotham HTF Book" pitchFamily="2" charset="77"/>
                  <a:cs typeface="Arial" pitchFamily="34" charset="0"/>
                </a:rPr>
              </a:br>
              <a:r>
                <a:rPr lang="en-US" sz="1000" dirty="0">
                  <a:solidFill>
                    <a:srgbClr val="000000"/>
                  </a:solidFill>
                  <a:latin typeface="Gotham HTF Book" pitchFamily="2" charset="77"/>
                  <a:cs typeface="Arial" pitchFamily="34" charset="0"/>
                </a:rPr>
                <a:t>6/28</a:t>
              </a:r>
            </a:p>
          </p:txBody>
        </p:sp>
        <p:sp>
          <p:nvSpPr>
            <p:cNvPr id="125" name="Left-right Arrow 33">
              <a:extLst>
                <a:ext uri="{FF2B5EF4-FFF2-40B4-BE49-F238E27FC236}">
                  <a16:creationId xmlns:a16="http://schemas.microsoft.com/office/drawing/2014/main" id="{E91AAF89-9769-9E4D-8A7A-1E6E591CD803}"/>
                </a:ext>
              </a:extLst>
            </p:cNvPr>
            <p:cNvSpPr/>
            <p:nvPr/>
          </p:nvSpPr>
          <p:spPr>
            <a:xfrm>
              <a:off x="1516982" y="4816114"/>
              <a:ext cx="991767" cy="110008"/>
            </a:xfrm>
            <a:prstGeom prst="leftRightArrow">
              <a:avLst/>
            </a:prstGeom>
            <a:solidFill>
              <a:schemeClr val="tx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spcAft>
                  <a:spcPts val="300"/>
                </a:spcAft>
              </a:pPr>
              <a:endParaRPr lang="en-US" sz="1400" dirty="0">
                <a:solidFill>
                  <a:schemeClr val="tx1"/>
                </a:solidFill>
              </a:endParaRPr>
            </a:p>
          </p:txBody>
        </p:sp>
        <p:sp>
          <p:nvSpPr>
            <p:cNvPr id="126" name="Left-right Arrow 34">
              <a:extLst>
                <a:ext uri="{FF2B5EF4-FFF2-40B4-BE49-F238E27FC236}">
                  <a16:creationId xmlns:a16="http://schemas.microsoft.com/office/drawing/2014/main" id="{32BA93BD-8EFD-E945-BB01-BD04D179BB5F}"/>
                </a:ext>
              </a:extLst>
            </p:cNvPr>
            <p:cNvSpPr/>
            <p:nvPr/>
          </p:nvSpPr>
          <p:spPr>
            <a:xfrm>
              <a:off x="2767402" y="4816114"/>
              <a:ext cx="1438585" cy="110008"/>
            </a:xfrm>
            <a:prstGeom prst="leftRightArrow">
              <a:avLst/>
            </a:prstGeom>
            <a:solidFill>
              <a:schemeClr val="tx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spcAft>
                  <a:spcPts val="300"/>
                </a:spcAft>
              </a:pPr>
              <a:endParaRPr lang="en-US" sz="1400" dirty="0">
                <a:solidFill>
                  <a:schemeClr val="tx1"/>
                </a:solidFill>
              </a:endParaRPr>
            </a:p>
          </p:txBody>
        </p:sp>
        <p:sp>
          <p:nvSpPr>
            <p:cNvPr id="127" name="Left-right Arrow 35">
              <a:extLst>
                <a:ext uri="{FF2B5EF4-FFF2-40B4-BE49-F238E27FC236}">
                  <a16:creationId xmlns:a16="http://schemas.microsoft.com/office/drawing/2014/main" id="{625CFF4D-BF59-3A40-9A0E-16044AE4BE63}"/>
                </a:ext>
              </a:extLst>
            </p:cNvPr>
            <p:cNvSpPr/>
            <p:nvPr/>
          </p:nvSpPr>
          <p:spPr>
            <a:xfrm>
              <a:off x="4448752" y="4816114"/>
              <a:ext cx="1761805" cy="110008"/>
            </a:xfrm>
            <a:prstGeom prst="leftRightArrow">
              <a:avLst/>
            </a:prstGeom>
            <a:solidFill>
              <a:schemeClr val="tx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spcAft>
                  <a:spcPts val="300"/>
                </a:spcAft>
              </a:pPr>
              <a:endParaRPr lang="en-US" sz="1400" dirty="0">
                <a:solidFill>
                  <a:schemeClr val="tx1"/>
                </a:solidFill>
              </a:endParaRPr>
            </a:p>
          </p:txBody>
        </p:sp>
        <p:sp>
          <p:nvSpPr>
            <p:cNvPr id="129" name="TextBox 128">
              <a:extLst>
                <a:ext uri="{FF2B5EF4-FFF2-40B4-BE49-F238E27FC236}">
                  <a16:creationId xmlns:a16="http://schemas.microsoft.com/office/drawing/2014/main" id="{240E775F-8C81-A04C-A267-557468009AC9}"/>
                </a:ext>
              </a:extLst>
            </p:cNvPr>
            <p:cNvSpPr txBox="1"/>
            <p:nvPr/>
          </p:nvSpPr>
          <p:spPr bwMode="auto">
            <a:xfrm>
              <a:off x="825961" y="4901267"/>
              <a:ext cx="488305" cy="208092"/>
            </a:xfrm>
            <a:prstGeom prst="rect">
              <a:avLst/>
            </a:prstGeom>
            <a:noFill/>
            <a:ln w="9525">
              <a:noFill/>
              <a:miter lim="800000"/>
              <a:headEnd/>
              <a:tailEnd/>
            </a:ln>
          </p:spPr>
          <p:txBody>
            <a:bodyPr wrap="none" rtlCol="0" anchor="t" anchorCtr="0">
              <a:spAutoFit/>
            </a:bodyPr>
            <a:lstStyle/>
            <a:p>
              <a:pPr algn="ctr" fontAlgn="b">
                <a:lnSpc>
                  <a:spcPct val="85000"/>
                </a:lnSpc>
                <a:spcAft>
                  <a:spcPts val="300"/>
                </a:spcAft>
              </a:pPr>
              <a:r>
                <a:rPr lang="en-US" sz="700" dirty="0">
                  <a:solidFill>
                    <a:schemeClr val="bg1"/>
                  </a:solidFill>
                  <a:latin typeface="Gotham HTF Book" pitchFamily="2" charset="77"/>
                  <a:cs typeface="Arial" pitchFamily="34" charset="0"/>
                </a:rPr>
                <a:t>3 mo.</a:t>
              </a:r>
            </a:p>
          </p:txBody>
        </p:sp>
        <p:sp>
          <p:nvSpPr>
            <p:cNvPr id="124" name="Left-right Arrow 27">
              <a:extLst>
                <a:ext uri="{FF2B5EF4-FFF2-40B4-BE49-F238E27FC236}">
                  <a16:creationId xmlns:a16="http://schemas.microsoft.com/office/drawing/2014/main" id="{9E7B1B9F-130E-234E-A094-60D9C1B1AD6A}"/>
                </a:ext>
              </a:extLst>
            </p:cNvPr>
            <p:cNvSpPr/>
            <p:nvPr/>
          </p:nvSpPr>
          <p:spPr>
            <a:xfrm>
              <a:off x="869898" y="4811264"/>
              <a:ext cx="384960" cy="110008"/>
            </a:xfrm>
            <a:prstGeom prst="leftRightArrow">
              <a:avLst/>
            </a:prstGeom>
            <a:solidFill>
              <a:schemeClr val="tx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spcAft>
                  <a:spcPts val="300"/>
                </a:spcAft>
              </a:pPr>
              <a:endParaRPr lang="en-US" sz="1400" dirty="0">
                <a:solidFill>
                  <a:schemeClr val="tx1"/>
                </a:solidFill>
              </a:endParaRPr>
            </a:p>
          </p:txBody>
        </p:sp>
      </p:grpSp>
      <p:sp>
        <p:nvSpPr>
          <p:cNvPr id="7" name="Footer Placeholder 6">
            <a:extLst>
              <a:ext uri="{FF2B5EF4-FFF2-40B4-BE49-F238E27FC236}">
                <a16:creationId xmlns:a16="http://schemas.microsoft.com/office/drawing/2014/main" id="{2C4EB776-D22A-244A-85BF-17BBD164ABEC}"/>
              </a:ext>
            </a:extLst>
          </p:cNvPr>
          <p:cNvSpPr>
            <a:spLocks noGrp="1"/>
          </p:cNvSpPr>
          <p:nvPr>
            <p:ph type="ftr" sz="quarter" idx="11"/>
          </p:nvPr>
        </p:nvSpPr>
        <p:spPr/>
        <p:txBody>
          <a:bodyPr/>
          <a:lstStyle/>
          <a:p>
            <a:r>
              <a:rPr lang="en-US"/>
              <a:t>An introduction to ECR</a:t>
            </a:r>
          </a:p>
        </p:txBody>
      </p:sp>
      <p:sp>
        <p:nvSpPr>
          <p:cNvPr id="12" name="Slide Number Placeholder 11">
            <a:extLst>
              <a:ext uri="{FF2B5EF4-FFF2-40B4-BE49-F238E27FC236}">
                <a16:creationId xmlns:a16="http://schemas.microsoft.com/office/drawing/2014/main" id="{D66A70BD-4B01-344F-9CB3-6CE7414A1B09}"/>
              </a:ext>
            </a:extLst>
          </p:cNvPr>
          <p:cNvSpPr>
            <a:spLocks noGrp="1"/>
          </p:cNvSpPr>
          <p:nvPr>
            <p:ph type="sldNum" sz="quarter" idx="12"/>
          </p:nvPr>
        </p:nvSpPr>
        <p:spPr/>
        <p:txBody>
          <a:bodyPr/>
          <a:lstStyle/>
          <a:p>
            <a:fld id="{7E260360-B404-C844-8651-31E0380F9243}" type="slidenum">
              <a:rPr lang="en-US" smtClean="0"/>
              <a:t>12</a:t>
            </a:fld>
            <a:endParaRPr lang="en-US"/>
          </a:p>
        </p:txBody>
      </p:sp>
    </p:spTree>
    <p:extLst>
      <p:ext uri="{BB962C8B-B14F-4D97-AF65-F5344CB8AC3E}">
        <p14:creationId xmlns:p14="http://schemas.microsoft.com/office/powerpoint/2010/main" val="103777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3BCDF33E-5C2E-054C-8544-F2E56670A39E}"/>
              </a:ext>
            </a:extLst>
          </p:cNvPr>
          <p:cNvSpPr txBox="1"/>
          <p:nvPr/>
        </p:nvSpPr>
        <p:spPr bwMode="auto">
          <a:xfrm>
            <a:off x="565140" y="1616456"/>
            <a:ext cx="2100893" cy="261610"/>
          </a:xfrm>
          <a:prstGeom prst="rect">
            <a:avLst/>
          </a:prstGeom>
          <a:noFill/>
          <a:ln w="9525">
            <a:noFill/>
            <a:miter lim="800000"/>
            <a:headEnd/>
            <a:tailEnd/>
          </a:ln>
        </p:spPr>
        <p:txBody>
          <a:bodyPr wrap="square" anchor="ctr">
            <a:spAutoFit/>
          </a:bodyPr>
          <a:lstStyle/>
          <a:p>
            <a:pPr>
              <a:spcAft>
                <a:spcPts val="300"/>
              </a:spcAft>
            </a:pPr>
            <a:r>
              <a:rPr lang="en-US" sz="1100" b="1" dirty="0">
                <a:solidFill>
                  <a:srgbClr val="282827"/>
                </a:solidFill>
                <a:latin typeface="Gotham HTF Black" pitchFamily="2" charset="77"/>
              </a:rPr>
              <a:t>Initial support</a:t>
            </a:r>
          </a:p>
        </p:txBody>
      </p:sp>
      <p:sp>
        <p:nvSpPr>
          <p:cNvPr id="42" name="TextBox 41">
            <a:extLst>
              <a:ext uri="{FF2B5EF4-FFF2-40B4-BE49-F238E27FC236}">
                <a16:creationId xmlns:a16="http://schemas.microsoft.com/office/drawing/2014/main" id="{C27E21C5-9207-DC4B-AB9F-CF4D5260B3B4}"/>
              </a:ext>
            </a:extLst>
          </p:cNvPr>
          <p:cNvSpPr txBox="1"/>
          <p:nvPr/>
        </p:nvSpPr>
        <p:spPr bwMode="auto">
          <a:xfrm>
            <a:off x="565139" y="4772440"/>
            <a:ext cx="2855965" cy="261610"/>
          </a:xfrm>
          <a:prstGeom prst="rect">
            <a:avLst/>
          </a:prstGeom>
          <a:noFill/>
          <a:ln w="9525">
            <a:noFill/>
            <a:miter lim="800000"/>
            <a:headEnd/>
            <a:tailEnd/>
          </a:ln>
        </p:spPr>
        <p:txBody>
          <a:bodyPr wrap="square" anchor="ctr">
            <a:spAutoFit/>
          </a:bodyPr>
          <a:lstStyle/>
          <a:p>
            <a:pPr>
              <a:spcAft>
                <a:spcPts val="300"/>
              </a:spcAft>
            </a:pPr>
            <a:r>
              <a:rPr lang="en-US" sz="1100" b="1" dirty="0">
                <a:solidFill>
                  <a:srgbClr val="282827"/>
                </a:solidFill>
                <a:latin typeface="Gotham HTF Black" pitchFamily="2" charset="77"/>
              </a:rPr>
              <a:t>Initial Ethereum layer two networks</a:t>
            </a:r>
          </a:p>
        </p:txBody>
      </p:sp>
      <p:sp>
        <p:nvSpPr>
          <p:cNvPr id="50" name="TextBox 49">
            <a:extLst>
              <a:ext uri="{FF2B5EF4-FFF2-40B4-BE49-F238E27FC236}">
                <a16:creationId xmlns:a16="http://schemas.microsoft.com/office/drawing/2014/main" id="{EFDB8E6C-4EE8-0048-8ADA-DABB73154474}"/>
              </a:ext>
            </a:extLst>
          </p:cNvPr>
          <p:cNvSpPr txBox="1"/>
          <p:nvPr/>
        </p:nvSpPr>
        <p:spPr>
          <a:xfrm>
            <a:off x="2312987" y="239182"/>
            <a:ext cx="2232025" cy="353485"/>
          </a:xfrm>
          <a:prstGeom prst="rect">
            <a:avLst/>
          </a:prstGeom>
          <a:noFill/>
        </p:spPr>
        <p:txBody>
          <a:bodyPr wrap="none" lIns="0" rtlCol="0" anchor="t">
            <a:noAutofit/>
          </a:bodyPr>
          <a:lstStyle/>
          <a:p>
            <a:pPr algn="ctr"/>
            <a:r>
              <a:rPr lang="en-US" sz="1400" dirty="0">
                <a:solidFill>
                  <a:schemeClr val="accent2"/>
                </a:solidFill>
                <a:latin typeface="Gotham HTF Book" pitchFamily="2" charset="77"/>
              </a:rPr>
              <a:t>The ECR Token</a:t>
            </a:r>
          </a:p>
        </p:txBody>
      </p:sp>
      <p:sp>
        <p:nvSpPr>
          <p:cNvPr id="51" name="TextBox 50">
            <a:extLst>
              <a:ext uri="{FF2B5EF4-FFF2-40B4-BE49-F238E27FC236}">
                <a16:creationId xmlns:a16="http://schemas.microsoft.com/office/drawing/2014/main" id="{3CF0B85A-AD21-C44F-B15E-D6C2A4C8CCC4}"/>
              </a:ext>
            </a:extLst>
          </p:cNvPr>
          <p:cNvSpPr txBox="1"/>
          <p:nvPr/>
        </p:nvSpPr>
        <p:spPr>
          <a:xfrm>
            <a:off x="657225" y="741496"/>
            <a:ext cx="5543550" cy="663971"/>
          </a:xfrm>
          <a:prstGeom prst="rect">
            <a:avLst/>
          </a:prstGeom>
          <a:noFill/>
        </p:spPr>
        <p:txBody>
          <a:bodyPr wrap="square" lIns="0" rtlCol="0">
            <a:noAutofit/>
          </a:bodyPr>
          <a:lstStyle/>
          <a:p>
            <a:pPr algn="ctr">
              <a:lnSpc>
                <a:spcPct val="90000"/>
              </a:lnSpc>
            </a:pPr>
            <a:r>
              <a:rPr lang="en-US" sz="2000" b="1" dirty="0">
                <a:solidFill>
                  <a:srgbClr val="282827"/>
                </a:solidFill>
                <a:latin typeface="Gotham HTF Black" pitchFamily="2" charset="77"/>
              </a:rPr>
              <a:t>Networks</a:t>
            </a:r>
          </a:p>
        </p:txBody>
      </p:sp>
      <p:sp>
        <p:nvSpPr>
          <p:cNvPr id="67" name="Footer Placeholder 66">
            <a:extLst>
              <a:ext uri="{FF2B5EF4-FFF2-40B4-BE49-F238E27FC236}">
                <a16:creationId xmlns:a16="http://schemas.microsoft.com/office/drawing/2014/main" id="{09434C0B-D56C-4749-8071-B2E3EEF5669D}"/>
              </a:ext>
            </a:extLst>
          </p:cNvPr>
          <p:cNvSpPr>
            <a:spLocks noGrp="1"/>
          </p:cNvSpPr>
          <p:nvPr>
            <p:ph type="ftr" sz="quarter" idx="11"/>
          </p:nvPr>
        </p:nvSpPr>
        <p:spPr/>
        <p:txBody>
          <a:bodyPr/>
          <a:lstStyle/>
          <a:p>
            <a:r>
              <a:rPr lang="en-US"/>
              <a:t>An introduction to ECR</a:t>
            </a:r>
          </a:p>
        </p:txBody>
      </p:sp>
      <p:sp>
        <p:nvSpPr>
          <p:cNvPr id="68" name="Slide Number Placeholder 67">
            <a:extLst>
              <a:ext uri="{FF2B5EF4-FFF2-40B4-BE49-F238E27FC236}">
                <a16:creationId xmlns:a16="http://schemas.microsoft.com/office/drawing/2014/main" id="{6033CAC4-85C6-524F-809A-93D990A9426D}"/>
              </a:ext>
            </a:extLst>
          </p:cNvPr>
          <p:cNvSpPr>
            <a:spLocks noGrp="1"/>
          </p:cNvSpPr>
          <p:nvPr>
            <p:ph type="sldNum" sz="quarter" idx="12"/>
          </p:nvPr>
        </p:nvSpPr>
        <p:spPr/>
        <p:txBody>
          <a:bodyPr/>
          <a:lstStyle/>
          <a:p>
            <a:fld id="{7E260360-B404-C844-8651-31E0380F9243}" type="slidenum">
              <a:rPr lang="en-US" smtClean="0"/>
              <a:t>13</a:t>
            </a:fld>
            <a:endParaRPr lang="en-US"/>
          </a:p>
        </p:txBody>
      </p:sp>
      <p:grpSp>
        <p:nvGrpSpPr>
          <p:cNvPr id="78" name="Group 77">
            <a:extLst>
              <a:ext uri="{FF2B5EF4-FFF2-40B4-BE49-F238E27FC236}">
                <a16:creationId xmlns:a16="http://schemas.microsoft.com/office/drawing/2014/main" id="{A0574E5A-3981-834C-92D9-C439EA9B1CA5}"/>
              </a:ext>
            </a:extLst>
          </p:cNvPr>
          <p:cNvGrpSpPr/>
          <p:nvPr/>
        </p:nvGrpSpPr>
        <p:grpSpPr>
          <a:xfrm>
            <a:off x="965006" y="5302376"/>
            <a:ext cx="4815467" cy="1598582"/>
            <a:chOff x="887979" y="4179618"/>
            <a:chExt cx="3795913" cy="1260122"/>
          </a:xfrm>
          <a:solidFill>
            <a:schemeClr val="tx2"/>
          </a:solidFill>
        </p:grpSpPr>
        <p:pic>
          <p:nvPicPr>
            <p:cNvPr id="43" name="Graphic 42">
              <a:extLst>
                <a:ext uri="{FF2B5EF4-FFF2-40B4-BE49-F238E27FC236}">
                  <a16:creationId xmlns:a16="http://schemas.microsoft.com/office/drawing/2014/main" id="{4963F1B2-4E05-1440-B01F-D460EFEEE4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979" y="4179618"/>
              <a:ext cx="1414739" cy="423976"/>
            </a:xfrm>
            <a:prstGeom prst="rect">
              <a:avLst/>
            </a:prstGeom>
          </p:spPr>
        </p:pic>
        <p:pic>
          <p:nvPicPr>
            <p:cNvPr id="46" name="Picture 45" descr="A picture containing text, sign&#10;&#10;Description automatically generated">
              <a:extLst>
                <a:ext uri="{FF2B5EF4-FFF2-40B4-BE49-F238E27FC236}">
                  <a16:creationId xmlns:a16="http://schemas.microsoft.com/office/drawing/2014/main" id="{EF95EA45-DF93-0E47-88E1-E6AFCD1E6B7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b="31397"/>
            <a:stretch/>
          </p:blipFill>
          <p:spPr>
            <a:xfrm>
              <a:off x="3357850" y="4373003"/>
              <a:ext cx="1326042" cy="305192"/>
            </a:xfrm>
            <a:prstGeom prst="rect">
              <a:avLst/>
            </a:prstGeom>
            <a:noFill/>
          </p:spPr>
        </p:pic>
        <p:sp>
          <p:nvSpPr>
            <p:cNvPr id="3" name="Graphic 46">
              <a:extLst>
                <a:ext uri="{FF2B5EF4-FFF2-40B4-BE49-F238E27FC236}">
                  <a16:creationId xmlns:a16="http://schemas.microsoft.com/office/drawing/2014/main" id="{EADD4804-26BD-F04C-B709-84B96BFB4226}"/>
                </a:ext>
              </a:extLst>
            </p:cNvPr>
            <p:cNvSpPr/>
            <p:nvPr/>
          </p:nvSpPr>
          <p:spPr>
            <a:xfrm>
              <a:off x="1134250" y="5144045"/>
              <a:ext cx="295526" cy="295695"/>
            </a:xfrm>
            <a:custGeom>
              <a:avLst/>
              <a:gdLst>
                <a:gd name="connsiteX0" fmla="*/ 295526 w 295526"/>
                <a:gd name="connsiteY0" fmla="*/ 147848 h 295695"/>
                <a:gd name="connsiteX1" fmla="*/ 147237 w 295526"/>
                <a:gd name="connsiteY1" fmla="*/ 0 h 295695"/>
                <a:gd name="connsiteX2" fmla="*/ 147237 w 295526"/>
                <a:gd name="connsiteY2" fmla="*/ 108278 h 295695"/>
                <a:gd name="connsiteX3" fmla="*/ 0 w 295526"/>
                <a:gd name="connsiteY3" fmla="*/ 216687 h 295695"/>
                <a:gd name="connsiteX4" fmla="*/ 147237 w 295526"/>
                <a:gd name="connsiteY4" fmla="*/ 216789 h 295695"/>
                <a:gd name="connsiteX5" fmla="*/ 147237 w 295526"/>
                <a:gd name="connsiteY5" fmla="*/ 295695 h 295695"/>
                <a:gd name="connsiteX6" fmla="*/ 295526 w 295526"/>
                <a:gd name="connsiteY6" fmla="*/ 147848 h 295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526" h="295695">
                  <a:moveTo>
                    <a:pt x="295526" y="147848"/>
                  </a:moveTo>
                  <a:lnTo>
                    <a:pt x="147237" y="0"/>
                  </a:lnTo>
                  <a:lnTo>
                    <a:pt x="147237" y="108278"/>
                  </a:lnTo>
                  <a:lnTo>
                    <a:pt x="0" y="216687"/>
                  </a:lnTo>
                  <a:lnTo>
                    <a:pt x="147237" y="216789"/>
                  </a:lnTo>
                  <a:lnTo>
                    <a:pt x="147237" y="295695"/>
                  </a:lnTo>
                  <a:lnTo>
                    <a:pt x="295526" y="147848"/>
                  </a:lnTo>
                  <a:close/>
                </a:path>
              </a:pathLst>
            </a:custGeom>
            <a:grpFill/>
            <a:ln w="1362" cap="flat">
              <a:noFill/>
              <a:prstDash val="solid"/>
              <a:miter/>
            </a:ln>
          </p:spPr>
          <p:txBody>
            <a:bodyPr rtlCol="0" anchor="ctr"/>
            <a:lstStyle/>
            <a:p>
              <a:endParaRPr lang="en-US"/>
            </a:p>
          </p:txBody>
        </p:sp>
        <p:sp>
          <p:nvSpPr>
            <p:cNvPr id="4" name="Graphic 46">
              <a:extLst>
                <a:ext uri="{FF2B5EF4-FFF2-40B4-BE49-F238E27FC236}">
                  <a16:creationId xmlns:a16="http://schemas.microsoft.com/office/drawing/2014/main" id="{EADD4804-26BD-F04C-B709-84B96BFB4226}"/>
                </a:ext>
              </a:extLst>
            </p:cNvPr>
            <p:cNvSpPr/>
            <p:nvPr/>
          </p:nvSpPr>
          <p:spPr>
            <a:xfrm>
              <a:off x="907032" y="5143992"/>
              <a:ext cx="294448" cy="295694"/>
            </a:xfrm>
            <a:custGeom>
              <a:avLst/>
              <a:gdLst>
                <a:gd name="connsiteX0" fmla="*/ 0 w 294448"/>
                <a:gd name="connsiteY0" fmla="*/ 147847 h 295694"/>
                <a:gd name="connsiteX1" fmla="*/ 148289 w 294448"/>
                <a:gd name="connsiteY1" fmla="*/ 295695 h 295694"/>
                <a:gd name="connsiteX2" fmla="*/ 148289 w 294448"/>
                <a:gd name="connsiteY2" fmla="*/ 188563 h 295694"/>
                <a:gd name="connsiteX3" fmla="*/ 294448 w 294448"/>
                <a:gd name="connsiteY3" fmla="*/ 80082 h 295694"/>
                <a:gd name="connsiteX4" fmla="*/ 148289 w 294448"/>
                <a:gd name="connsiteY4" fmla="*/ 79982 h 295694"/>
                <a:gd name="connsiteX5" fmla="*/ 148289 w 294448"/>
                <a:gd name="connsiteY5" fmla="*/ 0 h 295694"/>
                <a:gd name="connsiteX6" fmla="*/ 0 w 294448"/>
                <a:gd name="connsiteY6" fmla="*/ 147847 h 29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448" h="295694">
                  <a:moveTo>
                    <a:pt x="0" y="147847"/>
                  </a:moveTo>
                  <a:lnTo>
                    <a:pt x="148289" y="295695"/>
                  </a:lnTo>
                  <a:lnTo>
                    <a:pt x="148289" y="188563"/>
                  </a:lnTo>
                  <a:lnTo>
                    <a:pt x="294448" y="80082"/>
                  </a:lnTo>
                  <a:lnTo>
                    <a:pt x="148289" y="79982"/>
                  </a:lnTo>
                  <a:lnTo>
                    <a:pt x="148289" y="0"/>
                  </a:lnTo>
                  <a:lnTo>
                    <a:pt x="0" y="147847"/>
                  </a:lnTo>
                  <a:close/>
                </a:path>
              </a:pathLst>
            </a:custGeom>
            <a:grpFill/>
            <a:ln w="1362" cap="flat">
              <a:noFill/>
              <a:prstDash val="solid"/>
              <a:miter/>
            </a:ln>
          </p:spPr>
          <p:txBody>
            <a:bodyPr rtlCol="0" anchor="ctr"/>
            <a:lstStyle/>
            <a:p>
              <a:endParaRPr lang="en-US"/>
            </a:p>
          </p:txBody>
        </p:sp>
        <p:sp>
          <p:nvSpPr>
            <p:cNvPr id="5" name="Graphic 46">
              <a:extLst>
                <a:ext uri="{FF2B5EF4-FFF2-40B4-BE49-F238E27FC236}">
                  <a16:creationId xmlns:a16="http://schemas.microsoft.com/office/drawing/2014/main" id="{EADD4804-26BD-F04C-B709-84B96BFB4226}"/>
                </a:ext>
              </a:extLst>
            </p:cNvPr>
            <p:cNvSpPr/>
            <p:nvPr/>
          </p:nvSpPr>
          <p:spPr>
            <a:xfrm>
              <a:off x="1544274" y="5241829"/>
              <a:ext cx="113775" cy="137127"/>
            </a:xfrm>
            <a:custGeom>
              <a:avLst/>
              <a:gdLst>
                <a:gd name="connsiteX0" fmla="*/ 113776 w 113775"/>
                <a:gd name="connsiteY0" fmla="*/ 137127 h 137127"/>
                <a:gd name="connsiteX1" fmla="*/ 0 w 113775"/>
                <a:gd name="connsiteY1" fmla="*/ 137127 h 137127"/>
                <a:gd name="connsiteX2" fmla="*/ 0 w 113775"/>
                <a:gd name="connsiteY2" fmla="*/ 104518 h 137127"/>
                <a:gd name="connsiteX3" fmla="*/ 65134 w 113775"/>
                <a:gd name="connsiteY3" fmla="*/ 32052 h 137127"/>
                <a:gd name="connsiteX4" fmla="*/ 1677 w 113775"/>
                <a:gd name="connsiteY4" fmla="*/ 32052 h 137127"/>
                <a:gd name="connsiteX5" fmla="*/ 1677 w 113775"/>
                <a:gd name="connsiteY5" fmla="*/ 0 h 137127"/>
                <a:gd name="connsiteX6" fmla="*/ 112658 w 113775"/>
                <a:gd name="connsiteY6" fmla="*/ 0 h 137127"/>
                <a:gd name="connsiteX7" fmla="*/ 112658 w 113775"/>
                <a:gd name="connsiteY7" fmla="*/ 30938 h 137127"/>
                <a:gd name="connsiteX8" fmla="*/ 45566 w 113775"/>
                <a:gd name="connsiteY8" fmla="*/ 104796 h 137127"/>
                <a:gd name="connsiteX9" fmla="*/ 113776 w 113775"/>
                <a:gd name="connsiteY9" fmla="*/ 104796 h 137127"/>
                <a:gd name="connsiteX10" fmla="*/ 113776 w 113775"/>
                <a:gd name="connsiteY10" fmla="*/ 137127 h 13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775" h="137127">
                  <a:moveTo>
                    <a:pt x="113776" y="137127"/>
                  </a:moveTo>
                  <a:lnTo>
                    <a:pt x="0" y="137127"/>
                  </a:lnTo>
                  <a:lnTo>
                    <a:pt x="0" y="104518"/>
                  </a:lnTo>
                  <a:lnTo>
                    <a:pt x="65134" y="32052"/>
                  </a:lnTo>
                  <a:lnTo>
                    <a:pt x="1677" y="32052"/>
                  </a:lnTo>
                  <a:lnTo>
                    <a:pt x="1677" y="0"/>
                  </a:lnTo>
                  <a:lnTo>
                    <a:pt x="112658" y="0"/>
                  </a:lnTo>
                  <a:lnTo>
                    <a:pt x="112658" y="30938"/>
                  </a:lnTo>
                  <a:lnTo>
                    <a:pt x="45566" y="104796"/>
                  </a:lnTo>
                  <a:lnTo>
                    <a:pt x="113776" y="104796"/>
                  </a:lnTo>
                  <a:lnTo>
                    <a:pt x="113776" y="137127"/>
                  </a:lnTo>
                  <a:close/>
                </a:path>
              </a:pathLst>
            </a:custGeom>
            <a:grpFill/>
            <a:ln w="1362" cap="flat">
              <a:noFill/>
              <a:prstDash val="solid"/>
              <a:miter/>
            </a:ln>
          </p:spPr>
          <p:txBody>
            <a:bodyPr rtlCol="0" anchor="ctr"/>
            <a:lstStyle/>
            <a:p>
              <a:endParaRPr lang="en-US"/>
            </a:p>
          </p:txBody>
        </p:sp>
        <p:sp>
          <p:nvSpPr>
            <p:cNvPr id="6" name="Graphic 46">
              <a:extLst>
                <a:ext uri="{FF2B5EF4-FFF2-40B4-BE49-F238E27FC236}">
                  <a16:creationId xmlns:a16="http://schemas.microsoft.com/office/drawing/2014/main" id="{EADD4804-26BD-F04C-B709-84B96BFB4226}"/>
                </a:ext>
              </a:extLst>
            </p:cNvPr>
            <p:cNvSpPr/>
            <p:nvPr/>
          </p:nvSpPr>
          <p:spPr>
            <a:xfrm>
              <a:off x="1679979" y="5177167"/>
              <a:ext cx="134462" cy="201789"/>
            </a:xfrm>
            <a:custGeom>
              <a:avLst/>
              <a:gdLst>
                <a:gd name="connsiteX0" fmla="*/ 133344 w 134462"/>
                <a:gd name="connsiteY0" fmla="*/ 64662 h 201789"/>
                <a:gd name="connsiteX1" fmla="*/ 78274 w 134462"/>
                <a:gd name="connsiteY1" fmla="*/ 122356 h 201789"/>
                <a:gd name="connsiteX2" fmla="*/ 134462 w 134462"/>
                <a:gd name="connsiteY2" fmla="*/ 201790 h 201789"/>
                <a:gd name="connsiteX3" fmla="*/ 88897 w 134462"/>
                <a:gd name="connsiteY3" fmla="*/ 201790 h 201789"/>
                <a:gd name="connsiteX4" fmla="*/ 52555 w 134462"/>
                <a:gd name="connsiteY4" fmla="*/ 149391 h 201789"/>
                <a:gd name="connsiteX5" fmla="*/ 37181 w 134462"/>
                <a:gd name="connsiteY5" fmla="*/ 165557 h 201789"/>
                <a:gd name="connsiteX6" fmla="*/ 37181 w 134462"/>
                <a:gd name="connsiteY6" fmla="*/ 201790 h 201789"/>
                <a:gd name="connsiteX7" fmla="*/ 0 w 134462"/>
                <a:gd name="connsiteY7" fmla="*/ 201790 h 201789"/>
                <a:gd name="connsiteX8" fmla="*/ 0 w 134462"/>
                <a:gd name="connsiteY8" fmla="*/ 0 h 201789"/>
                <a:gd name="connsiteX9" fmla="*/ 37181 w 134462"/>
                <a:gd name="connsiteY9" fmla="*/ 0 h 201789"/>
                <a:gd name="connsiteX10" fmla="*/ 37181 w 134462"/>
                <a:gd name="connsiteY10" fmla="*/ 115667 h 201789"/>
                <a:gd name="connsiteX11" fmla="*/ 84703 w 134462"/>
                <a:gd name="connsiteY11" fmla="*/ 64662 h 201789"/>
                <a:gd name="connsiteX12" fmla="*/ 133344 w 134462"/>
                <a:gd name="connsiteY12" fmla="*/ 64662 h 20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62" h="201789">
                  <a:moveTo>
                    <a:pt x="133344" y="64662"/>
                  </a:moveTo>
                  <a:lnTo>
                    <a:pt x="78274" y="122356"/>
                  </a:lnTo>
                  <a:lnTo>
                    <a:pt x="134462" y="201790"/>
                  </a:lnTo>
                  <a:lnTo>
                    <a:pt x="88897" y="201790"/>
                  </a:lnTo>
                  <a:lnTo>
                    <a:pt x="52555" y="149391"/>
                  </a:lnTo>
                  <a:lnTo>
                    <a:pt x="37181" y="165557"/>
                  </a:lnTo>
                  <a:lnTo>
                    <a:pt x="37181" y="201790"/>
                  </a:lnTo>
                  <a:lnTo>
                    <a:pt x="0" y="201790"/>
                  </a:lnTo>
                  <a:lnTo>
                    <a:pt x="0" y="0"/>
                  </a:lnTo>
                  <a:lnTo>
                    <a:pt x="37181" y="0"/>
                  </a:lnTo>
                  <a:lnTo>
                    <a:pt x="37181" y="115667"/>
                  </a:lnTo>
                  <a:lnTo>
                    <a:pt x="84703" y="64662"/>
                  </a:lnTo>
                  <a:lnTo>
                    <a:pt x="133344" y="64662"/>
                  </a:lnTo>
                  <a:close/>
                </a:path>
              </a:pathLst>
            </a:custGeom>
            <a:grpFill/>
            <a:ln w="1362" cap="flat">
              <a:noFill/>
              <a:prstDash val="solid"/>
              <a:miter/>
            </a:ln>
          </p:spPr>
          <p:txBody>
            <a:bodyPr rtlCol="0" anchor="ctr"/>
            <a:lstStyle/>
            <a:p>
              <a:endParaRPr lang="en-US"/>
            </a:p>
          </p:txBody>
        </p:sp>
        <p:sp>
          <p:nvSpPr>
            <p:cNvPr id="7" name="Graphic 46">
              <a:extLst>
                <a:ext uri="{FF2B5EF4-FFF2-40B4-BE49-F238E27FC236}">
                  <a16:creationId xmlns:a16="http://schemas.microsoft.com/office/drawing/2014/main" id="{EADD4804-26BD-F04C-B709-84B96BFB4226}"/>
                </a:ext>
              </a:extLst>
            </p:cNvPr>
            <p:cNvSpPr/>
            <p:nvPr/>
          </p:nvSpPr>
          <p:spPr>
            <a:xfrm>
              <a:off x="1827431" y="5177167"/>
              <a:ext cx="150401" cy="205969"/>
            </a:xfrm>
            <a:custGeom>
              <a:avLst/>
              <a:gdLst>
                <a:gd name="connsiteX0" fmla="*/ 147601 w 150401"/>
                <a:gd name="connsiteY0" fmla="*/ 51283 h 205969"/>
                <a:gd name="connsiteX1" fmla="*/ 112937 w 150401"/>
                <a:gd name="connsiteY1" fmla="*/ 61875 h 205969"/>
                <a:gd name="connsiteX2" fmla="*/ 102316 w 150401"/>
                <a:gd name="connsiteY2" fmla="*/ 42644 h 205969"/>
                <a:gd name="connsiteX3" fmla="*/ 76872 w 150401"/>
                <a:gd name="connsiteY3" fmla="*/ 34004 h 205969"/>
                <a:gd name="connsiteX4" fmla="*/ 54509 w 150401"/>
                <a:gd name="connsiteY4" fmla="*/ 41529 h 205969"/>
                <a:gd name="connsiteX5" fmla="*/ 45849 w 150401"/>
                <a:gd name="connsiteY5" fmla="*/ 59088 h 205969"/>
                <a:gd name="connsiteX6" fmla="*/ 67371 w 150401"/>
                <a:gd name="connsiteY6" fmla="*/ 81385 h 205969"/>
                <a:gd name="connsiteX7" fmla="*/ 95044 w 150401"/>
                <a:gd name="connsiteY7" fmla="*/ 86681 h 205969"/>
                <a:gd name="connsiteX8" fmla="*/ 135860 w 150401"/>
                <a:gd name="connsiteY8" fmla="*/ 107584 h 205969"/>
                <a:gd name="connsiteX9" fmla="*/ 150402 w 150401"/>
                <a:gd name="connsiteY9" fmla="*/ 144932 h 205969"/>
                <a:gd name="connsiteX10" fmla="*/ 130829 w 150401"/>
                <a:gd name="connsiteY10" fmla="*/ 187854 h 205969"/>
                <a:gd name="connsiteX11" fmla="*/ 78833 w 150401"/>
                <a:gd name="connsiteY11" fmla="*/ 205970 h 205969"/>
                <a:gd name="connsiteX12" fmla="*/ 45009 w 150401"/>
                <a:gd name="connsiteY12" fmla="*/ 200396 h 205969"/>
                <a:gd name="connsiteX13" fmla="*/ 20687 w 150401"/>
                <a:gd name="connsiteY13" fmla="*/ 185624 h 205969"/>
                <a:gd name="connsiteX14" fmla="*/ 6150 w 150401"/>
                <a:gd name="connsiteY14" fmla="*/ 165835 h 205969"/>
                <a:gd name="connsiteX15" fmla="*/ 0 w 150401"/>
                <a:gd name="connsiteY15" fmla="*/ 144095 h 205969"/>
                <a:gd name="connsiteX16" fmla="*/ 35782 w 150401"/>
                <a:gd name="connsiteY16" fmla="*/ 134619 h 205969"/>
                <a:gd name="connsiteX17" fmla="*/ 48079 w 150401"/>
                <a:gd name="connsiteY17" fmla="*/ 161097 h 205969"/>
                <a:gd name="connsiteX18" fmla="*/ 79113 w 150401"/>
                <a:gd name="connsiteY18" fmla="*/ 171688 h 205969"/>
                <a:gd name="connsiteX19" fmla="*/ 102596 w 150401"/>
                <a:gd name="connsiteY19" fmla="*/ 164999 h 205969"/>
                <a:gd name="connsiteX20" fmla="*/ 111256 w 150401"/>
                <a:gd name="connsiteY20" fmla="*/ 147440 h 205969"/>
                <a:gd name="connsiteX21" fmla="*/ 104825 w 150401"/>
                <a:gd name="connsiteY21" fmla="*/ 132668 h 205969"/>
                <a:gd name="connsiteX22" fmla="*/ 87224 w 150401"/>
                <a:gd name="connsiteY22" fmla="*/ 124028 h 205969"/>
                <a:gd name="connsiteX23" fmla="*/ 59540 w 150401"/>
                <a:gd name="connsiteY23" fmla="*/ 118454 h 205969"/>
                <a:gd name="connsiteX24" fmla="*/ 21525 w 150401"/>
                <a:gd name="connsiteY24" fmla="*/ 98665 h 205969"/>
                <a:gd name="connsiteX25" fmla="*/ 7548 w 150401"/>
                <a:gd name="connsiteY25" fmla="*/ 61875 h 205969"/>
                <a:gd name="connsiteX26" fmla="*/ 27675 w 150401"/>
                <a:gd name="connsiteY26" fmla="*/ 17838 h 205969"/>
                <a:gd name="connsiteX27" fmla="*/ 76592 w 150401"/>
                <a:gd name="connsiteY27" fmla="*/ 0 h 205969"/>
                <a:gd name="connsiteX28" fmla="*/ 107066 w 150401"/>
                <a:gd name="connsiteY28" fmla="*/ 4738 h 205969"/>
                <a:gd name="connsiteX29" fmla="*/ 128588 w 150401"/>
                <a:gd name="connsiteY29" fmla="*/ 17559 h 205969"/>
                <a:gd name="connsiteX30" fmla="*/ 141170 w 150401"/>
                <a:gd name="connsiteY30" fmla="*/ 33724 h 205969"/>
                <a:gd name="connsiteX31" fmla="*/ 147601 w 150401"/>
                <a:gd name="connsiteY31" fmla="*/ 51283 h 20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0401" h="205969">
                  <a:moveTo>
                    <a:pt x="147601" y="51283"/>
                  </a:moveTo>
                  <a:lnTo>
                    <a:pt x="112937" y="61875"/>
                  </a:lnTo>
                  <a:cubicBezTo>
                    <a:pt x="111633" y="54814"/>
                    <a:pt x="108089" y="48404"/>
                    <a:pt x="102316" y="42644"/>
                  </a:cubicBezTo>
                  <a:cubicBezTo>
                    <a:pt x="96542" y="36883"/>
                    <a:pt x="88053" y="34004"/>
                    <a:pt x="76872" y="34004"/>
                  </a:cubicBezTo>
                  <a:cubicBezTo>
                    <a:pt x="67748" y="34004"/>
                    <a:pt x="60294" y="36512"/>
                    <a:pt x="54509" y="41529"/>
                  </a:cubicBezTo>
                  <a:cubicBezTo>
                    <a:pt x="48736" y="46360"/>
                    <a:pt x="45849" y="52213"/>
                    <a:pt x="45849" y="59088"/>
                  </a:cubicBezTo>
                  <a:cubicBezTo>
                    <a:pt x="45849" y="71166"/>
                    <a:pt x="53023" y="78598"/>
                    <a:pt x="67371" y="81385"/>
                  </a:cubicBezTo>
                  <a:lnTo>
                    <a:pt x="95044" y="86681"/>
                  </a:lnTo>
                  <a:cubicBezTo>
                    <a:pt x="112560" y="90025"/>
                    <a:pt x="126165" y="96993"/>
                    <a:pt x="135860" y="107584"/>
                  </a:cubicBezTo>
                  <a:cubicBezTo>
                    <a:pt x="145554" y="118175"/>
                    <a:pt x="150402" y="130624"/>
                    <a:pt x="150402" y="144932"/>
                  </a:cubicBezTo>
                  <a:cubicBezTo>
                    <a:pt x="150402" y="161283"/>
                    <a:pt x="143874" y="175590"/>
                    <a:pt x="130829" y="187854"/>
                  </a:cubicBezTo>
                  <a:cubicBezTo>
                    <a:pt x="117967" y="199932"/>
                    <a:pt x="100635" y="205970"/>
                    <a:pt x="78833" y="205970"/>
                  </a:cubicBezTo>
                  <a:cubicBezTo>
                    <a:pt x="66348" y="205970"/>
                    <a:pt x="55070" y="204112"/>
                    <a:pt x="45009" y="200396"/>
                  </a:cubicBezTo>
                  <a:cubicBezTo>
                    <a:pt x="34943" y="196680"/>
                    <a:pt x="26836" y="191755"/>
                    <a:pt x="20687" y="185624"/>
                  </a:cubicBezTo>
                  <a:cubicBezTo>
                    <a:pt x="14537" y="179307"/>
                    <a:pt x="9690" y="172710"/>
                    <a:pt x="6150" y="165835"/>
                  </a:cubicBezTo>
                  <a:cubicBezTo>
                    <a:pt x="2795" y="158774"/>
                    <a:pt x="745" y="151528"/>
                    <a:pt x="0" y="144095"/>
                  </a:cubicBezTo>
                  <a:lnTo>
                    <a:pt x="35782" y="134619"/>
                  </a:lnTo>
                  <a:cubicBezTo>
                    <a:pt x="36714" y="145210"/>
                    <a:pt x="40818" y="154036"/>
                    <a:pt x="48079" y="161097"/>
                  </a:cubicBezTo>
                  <a:cubicBezTo>
                    <a:pt x="55533" y="168158"/>
                    <a:pt x="65885" y="171688"/>
                    <a:pt x="79113" y="171688"/>
                  </a:cubicBezTo>
                  <a:cubicBezTo>
                    <a:pt x="89174" y="171688"/>
                    <a:pt x="97005" y="169459"/>
                    <a:pt x="102596" y="164999"/>
                  </a:cubicBezTo>
                  <a:cubicBezTo>
                    <a:pt x="108369" y="160539"/>
                    <a:pt x="111256" y="154686"/>
                    <a:pt x="111256" y="147440"/>
                  </a:cubicBezTo>
                  <a:cubicBezTo>
                    <a:pt x="111256" y="141680"/>
                    <a:pt x="109113" y="136757"/>
                    <a:pt x="104825" y="132668"/>
                  </a:cubicBezTo>
                  <a:cubicBezTo>
                    <a:pt x="100732" y="128394"/>
                    <a:pt x="94861" y="125515"/>
                    <a:pt x="87224" y="124028"/>
                  </a:cubicBezTo>
                  <a:lnTo>
                    <a:pt x="59540" y="118454"/>
                  </a:lnTo>
                  <a:cubicBezTo>
                    <a:pt x="43511" y="115109"/>
                    <a:pt x="30843" y="108513"/>
                    <a:pt x="21525" y="98665"/>
                  </a:cubicBezTo>
                  <a:cubicBezTo>
                    <a:pt x="12207" y="88817"/>
                    <a:pt x="7548" y="76554"/>
                    <a:pt x="7548" y="61875"/>
                  </a:cubicBezTo>
                  <a:cubicBezTo>
                    <a:pt x="7548" y="44409"/>
                    <a:pt x="14257" y="29730"/>
                    <a:pt x="27675" y="17838"/>
                  </a:cubicBezTo>
                  <a:cubicBezTo>
                    <a:pt x="41281" y="5947"/>
                    <a:pt x="57590" y="0"/>
                    <a:pt x="76592" y="0"/>
                  </a:cubicBezTo>
                  <a:cubicBezTo>
                    <a:pt x="87967" y="0"/>
                    <a:pt x="98125" y="1579"/>
                    <a:pt x="107066" y="4738"/>
                  </a:cubicBezTo>
                  <a:cubicBezTo>
                    <a:pt x="116007" y="7897"/>
                    <a:pt x="123192" y="12170"/>
                    <a:pt x="128588" y="17559"/>
                  </a:cubicBezTo>
                  <a:cubicBezTo>
                    <a:pt x="133996" y="22762"/>
                    <a:pt x="138186" y="28151"/>
                    <a:pt x="141170" y="33724"/>
                  </a:cubicBezTo>
                  <a:cubicBezTo>
                    <a:pt x="144154" y="39299"/>
                    <a:pt x="146298" y="45152"/>
                    <a:pt x="147601" y="51283"/>
                  </a:cubicBezTo>
                  <a:close/>
                </a:path>
              </a:pathLst>
            </a:custGeom>
            <a:grpFill/>
            <a:ln w="1362" cap="flat">
              <a:noFill/>
              <a:prstDash val="solid"/>
              <a:miter/>
            </a:ln>
          </p:spPr>
          <p:txBody>
            <a:bodyPr rtlCol="0" anchor="ctr"/>
            <a:lstStyle/>
            <a:p>
              <a:endParaRPr lang="en-US"/>
            </a:p>
          </p:txBody>
        </p:sp>
        <p:sp>
          <p:nvSpPr>
            <p:cNvPr id="8" name="Graphic 46">
              <a:extLst>
                <a:ext uri="{FF2B5EF4-FFF2-40B4-BE49-F238E27FC236}">
                  <a16:creationId xmlns:a16="http://schemas.microsoft.com/office/drawing/2014/main" id="{EADD4804-26BD-F04C-B709-84B96BFB4226}"/>
                </a:ext>
              </a:extLst>
            </p:cNvPr>
            <p:cNvSpPr/>
            <p:nvPr/>
          </p:nvSpPr>
          <p:spPr>
            <a:xfrm>
              <a:off x="1975043" y="5241829"/>
              <a:ext cx="151798" cy="191197"/>
            </a:xfrm>
            <a:custGeom>
              <a:avLst/>
              <a:gdLst>
                <a:gd name="connsiteX0" fmla="*/ 65418 w 151798"/>
                <a:gd name="connsiteY0" fmla="*/ 191197 h 191197"/>
                <a:gd name="connsiteX1" fmla="*/ 26004 w 151798"/>
                <a:gd name="connsiteY1" fmla="*/ 191197 h 191197"/>
                <a:gd name="connsiteX2" fmla="*/ 58427 w 151798"/>
                <a:gd name="connsiteY2" fmla="*/ 119847 h 191197"/>
                <a:gd name="connsiteX3" fmla="*/ 0 w 151798"/>
                <a:gd name="connsiteY3" fmla="*/ 0 h 191197"/>
                <a:gd name="connsiteX4" fmla="*/ 41655 w 151798"/>
                <a:gd name="connsiteY4" fmla="*/ 0 h 191197"/>
                <a:gd name="connsiteX5" fmla="*/ 78280 w 151798"/>
                <a:gd name="connsiteY5" fmla="*/ 80270 h 191197"/>
                <a:gd name="connsiteX6" fmla="*/ 112104 w 151798"/>
                <a:gd name="connsiteY6" fmla="*/ 0 h 191197"/>
                <a:gd name="connsiteX7" fmla="*/ 151799 w 151798"/>
                <a:gd name="connsiteY7" fmla="*/ 0 h 191197"/>
                <a:gd name="connsiteX8" fmla="*/ 65418 w 151798"/>
                <a:gd name="connsiteY8" fmla="*/ 191197 h 191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798" h="191197">
                  <a:moveTo>
                    <a:pt x="65418" y="191197"/>
                  </a:moveTo>
                  <a:lnTo>
                    <a:pt x="26004" y="191197"/>
                  </a:lnTo>
                  <a:lnTo>
                    <a:pt x="58427" y="119847"/>
                  </a:lnTo>
                  <a:lnTo>
                    <a:pt x="0" y="0"/>
                  </a:lnTo>
                  <a:lnTo>
                    <a:pt x="41655" y="0"/>
                  </a:lnTo>
                  <a:lnTo>
                    <a:pt x="78280" y="80270"/>
                  </a:lnTo>
                  <a:lnTo>
                    <a:pt x="112104" y="0"/>
                  </a:lnTo>
                  <a:lnTo>
                    <a:pt x="151799" y="0"/>
                  </a:lnTo>
                  <a:lnTo>
                    <a:pt x="65418" y="191197"/>
                  </a:lnTo>
                  <a:close/>
                </a:path>
              </a:pathLst>
            </a:custGeom>
            <a:grpFill/>
            <a:ln w="1362" cap="flat">
              <a:noFill/>
              <a:prstDash val="solid"/>
              <a:miter/>
            </a:ln>
          </p:spPr>
          <p:txBody>
            <a:bodyPr rtlCol="0" anchor="ctr"/>
            <a:lstStyle/>
            <a:p>
              <a:endParaRPr lang="en-US"/>
            </a:p>
          </p:txBody>
        </p:sp>
        <p:sp>
          <p:nvSpPr>
            <p:cNvPr id="9" name="Graphic 46">
              <a:extLst>
                <a:ext uri="{FF2B5EF4-FFF2-40B4-BE49-F238E27FC236}">
                  <a16:creationId xmlns:a16="http://schemas.microsoft.com/office/drawing/2014/main" id="{EADD4804-26BD-F04C-B709-84B96BFB4226}"/>
                </a:ext>
              </a:extLst>
            </p:cNvPr>
            <p:cNvSpPr/>
            <p:nvPr/>
          </p:nvSpPr>
          <p:spPr>
            <a:xfrm>
              <a:off x="2140975" y="5238206"/>
              <a:ext cx="125526" cy="140750"/>
            </a:xfrm>
            <a:custGeom>
              <a:avLst/>
              <a:gdLst>
                <a:gd name="connsiteX0" fmla="*/ 37185 w 125526"/>
                <a:gd name="connsiteY0" fmla="*/ 61874 h 140750"/>
                <a:gd name="connsiteX1" fmla="*/ 37185 w 125526"/>
                <a:gd name="connsiteY1" fmla="*/ 140751 h 140750"/>
                <a:gd name="connsiteX2" fmla="*/ 0 w 125526"/>
                <a:gd name="connsiteY2" fmla="*/ 140751 h 140750"/>
                <a:gd name="connsiteX3" fmla="*/ 0 w 125526"/>
                <a:gd name="connsiteY3" fmla="*/ 3623 h 140750"/>
                <a:gd name="connsiteX4" fmla="*/ 36065 w 125526"/>
                <a:gd name="connsiteY4" fmla="*/ 3623 h 140750"/>
                <a:gd name="connsiteX5" fmla="*/ 36065 w 125526"/>
                <a:gd name="connsiteY5" fmla="*/ 20625 h 140750"/>
                <a:gd name="connsiteX6" fmla="*/ 52837 w 125526"/>
                <a:gd name="connsiteY6" fmla="*/ 5295 h 140750"/>
                <a:gd name="connsiteX7" fmla="*/ 75759 w 125526"/>
                <a:gd name="connsiteY7" fmla="*/ 0 h 140750"/>
                <a:gd name="connsiteX8" fmla="*/ 112664 w 125526"/>
                <a:gd name="connsiteY8" fmla="*/ 15329 h 140750"/>
                <a:gd name="connsiteX9" fmla="*/ 125526 w 125526"/>
                <a:gd name="connsiteY9" fmla="*/ 54350 h 140750"/>
                <a:gd name="connsiteX10" fmla="*/ 125526 w 125526"/>
                <a:gd name="connsiteY10" fmla="*/ 140751 h 140750"/>
                <a:gd name="connsiteX11" fmla="*/ 88341 w 125526"/>
                <a:gd name="connsiteY11" fmla="*/ 140751 h 140750"/>
                <a:gd name="connsiteX12" fmla="*/ 88341 w 125526"/>
                <a:gd name="connsiteY12" fmla="*/ 60759 h 140750"/>
                <a:gd name="connsiteX13" fmla="*/ 81910 w 125526"/>
                <a:gd name="connsiteY13" fmla="*/ 40971 h 140750"/>
                <a:gd name="connsiteX14" fmla="*/ 62898 w 125526"/>
                <a:gd name="connsiteY14" fmla="*/ 33446 h 140750"/>
                <a:gd name="connsiteX15" fmla="*/ 44176 w 125526"/>
                <a:gd name="connsiteY15" fmla="*/ 41529 h 140750"/>
                <a:gd name="connsiteX16" fmla="*/ 37185 w 125526"/>
                <a:gd name="connsiteY16" fmla="*/ 61874 h 14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26" h="140750">
                  <a:moveTo>
                    <a:pt x="37185" y="61874"/>
                  </a:moveTo>
                  <a:lnTo>
                    <a:pt x="37185" y="140751"/>
                  </a:lnTo>
                  <a:lnTo>
                    <a:pt x="0" y="140751"/>
                  </a:lnTo>
                  <a:lnTo>
                    <a:pt x="0" y="3623"/>
                  </a:lnTo>
                  <a:lnTo>
                    <a:pt x="36065" y="3623"/>
                  </a:lnTo>
                  <a:lnTo>
                    <a:pt x="36065" y="20625"/>
                  </a:lnTo>
                  <a:cubicBezTo>
                    <a:pt x="39975" y="13936"/>
                    <a:pt x="45566" y="8826"/>
                    <a:pt x="52837" y="5295"/>
                  </a:cubicBezTo>
                  <a:cubicBezTo>
                    <a:pt x="60108" y="1765"/>
                    <a:pt x="67745" y="0"/>
                    <a:pt x="75759" y="0"/>
                  </a:cubicBezTo>
                  <a:cubicBezTo>
                    <a:pt x="91971" y="0"/>
                    <a:pt x="104273" y="5110"/>
                    <a:pt x="112664" y="15329"/>
                  </a:cubicBezTo>
                  <a:cubicBezTo>
                    <a:pt x="121239" y="25363"/>
                    <a:pt x="125526" y="38369"/>
                    <a:pt x="125526" y="54350"/>
                  </a:cubicBezTo>
                  <a:lnTo>
                    <a:pt x="125526" y="140751"/>
                  </a:lnTo>
                  <a:lnTo>
                    <a:pt x="88341" y="140751"/>
                  </a:lnTo>
                  <a:lnTo>
                    <a:pt x="88341" y="60759"/>
                  </a:lnTo>
                  <a:cubicBezTo>
                    <a:pt x="88341" y="52584"/>
                    <a:pt x="86197" y="45987"/>
                    <a:pt x="81910" y="40971"/>
                  </a:cubicBezTo>
                  <a:cubicBezTo>
                    <a:pt x="77806" y="35954"/>
                    <a:pt x="71472" y="33446"/>
                    <a:pt x="62898" y="33446"/>
                  </a:cubicBezTo>
                  <a:cubicBezTo>
                    <a:pt x="55077" y="33446"/>
                    <a:pt x="48830" y="36140"/>
                    <a:pt x="44176" y="41529"/>
                  </a:cubicBezTo>
                  <a:cubicBezTo>
                    <a:pt x="39512" y="46916"/>
                    <a:pt x="37185" y="53699"/>
                    <a:pt x="37185" y="61874"/>
                  </a:cubicBezTo>
                  <a:close/>
                </a:path>
              </a:pathLst>
            </a:custGeom>
            <a:grpFill/>
            <a:ln w="1362" cap="flat">
              <a:noFill/>
              <a:prstDash val="solid"/>
              <a:miter/>
            </a:ln>
          </p:spPr>
          <p:txBody>
            <a:bodyPr rtlCol="0" anchor="ctr"/>
            <a:lstStyle/>
            <a:p>
              <a:endParaRPr lang="en-US"/>
            </a:p>
          </p:txBody>
        </p:sp>
        <p:sp>
          <p:nvSpPr>
            <p:cNvPr id="10" name="Graphic 46">
              <a:extLst>
                <a:ext uri="{FF2B5EF4-FFF2-40B4-BE49-F238E27FC236}">
                  <a16:creationId xmlns:a16="http://schemas.microsoft.com/office/drawing/2014/main" id="{EADD4804-26BD-F04C-B709-84B96BFB4226}"/>
                </a:ext>
              </a:extLst>
            </p:cNvPr>
            <p:cNvSpPr/>
            <p:nvPr/>
          </p:nvSpPr>
          <p:spPr>
            <a:xfrm>
              <a:off x="2285502" y="5237648"/>
              <a:ext cx="136696" cy="145488"/>
            </a:xfrm>
            <a:custGeom>
              <a:avLst/>
              <a:gdLst>
                <a:gd name="connsiteX0" fmla="*/ 72118 w 136696"/>
                <a:gd name="connsiteY0" fmla="*/ 34282 h 145488"/>
                <a:gd name="connsiteX1" fmla="*/ 47246 w 136696"/>
                <a:gd name="connsiteY1" fmla="*/ 44595 h 145488"/>
                <a:gd name="connsiteX2" fmla="*/ 37174 w 136696"/>
                <a:gd name="connsiteY2" fmla="*/ 72745 h 145488"/>
                <a:gd name="connsiteX3" fmla="*/ 47246 w 136696"/>
                <a:gd name="connsiteY3" fmla="*/ 101173 h 145488"/>
                <a:gd name="connsiteX4" fmla="*/ 72399 w 136696"/>
                <a:gd name="connsiteY4" fmla="*/ 111486 h 145488"/>
                <a:gd name="connsiteX5" fmla="*/ 93372 w 136696"/>
                <a:gd name="connsiteY5" fmla="*/ 104796 h 145488"/>
                <a:gd name="connsiteX6" fmla="*/ 103993 w 136696"/>
                <a:gd name="connsiteY6" fmla="*/ 88352 h 145488"/>
                <a:gd name="connsiteX7" fmla="*/ 136697 w 136696"/>
                <a:gd name="connsiteY7" fmla="*/ 99223 h 145488"/>
                <a:gd name="connsiteX8" fmla="*/ 114894 w 136696"/>
                <a:gd name="connsiteY8" fmla="*/ 131832 h 145488"/>
                <a:gd name="connsiteX9" fmla="*/ 72399 w 136696"/>
                <a:gd name="connsiteY9" fmla="*/ 145489 h 145488"/>
                <a:gd name="connsiteX10" fmla="*/ 20682 w 136696"/>
                <a:gd name="connsiteY10" fmla="*/ 124865 h 145488"/>
                <a:gd name="connsiteX11" fmla="*/ 0 w 136696"/>
                <a:gd name="connsiteY11" fmla="*/ 72745 h 145488"/>
                <a:gd name="connsiteX12" fmla="*/ 20402 w 136696"/>
                <a:gd name="connsiteY12" fmla="*/ 20625 h 145488"/>
                <a:gd name="connsiteX13" fmla="*/ 71278 w 136696"/>
                <a:gd name="connsiteY13" fmla="*/ 0 h 145488"/>
                <a:gd name="connsiteX14" fmla="*/ 114334 w 136696"/>
                <a:gd name="connsiteY14" fmla="*/ 13657 h 145488"/>
                <a:gd name="connsiteX15" fmla="*/ 135856 w 136696"/>
                <a:gd name="connsiteY15" fmla="*/ 46267 h 145488"/>
                <a:gd name="connsiteX16" fmla="*/ 102592 w 136696"/>
                <a:gd name="connsiteY16" fmla="*/ 57416 h 145488"/>
                <a:gd name="connsiteX17" fmla="*/ 72118 w 136696"/>
                <a:gd name="connsiteY17" fmla="*/ 34282 h 14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696" h="145488">
                  <a:moveTo>
                    <a:pt x="72118" y="34282"/>
                  </a:moveTo>
                  <a:cubicBezTo>
                    <a:pt x="62241" y="34282"/>
                    <a:pt x="53946" y="37720"/>
                    <a:pt x="47246" y="44595"/>
                  </a:cubicBezTo>
                  <a:cubicBezTo>
                    <a:pt x="40535" y="51469"/>
                    <a:pt x="37174" y="60853"/>
                    <a:pt x="37174" y="72745"/>
                  </a:cubicBezTo>
                  <a:cubicBezTo>
                    <a:pt x="37174" y="84637"/>
                    <a:pt x="40535" y="94113"/>
                    <a:pt x="47246" y="101173"/>
                  </a:cubicBezTo>
                  <a:cubicBezTo>
                    <a:pt x="54140" y="108049"/>
                    <a:pt x="62521" y="111486"/>
                    <a:pt x="72399" y="111486"/>
                  </a:cubicBezTo>
                  <a:cubicBezTo>
                    <a:pt x="81156" y="111486"/>
                    <a:pt x="88147" y="109256"/>
                    <a:pt x="93372" y="104796"/>
                  </a:cubicBezTo>
                  <a:cubicBezTo>
                    <a:pt x="98585" y="100152"/>
                    <a:pt x="102129" y="94670"/>
                    <a:pt x="103993" y="88352"/>
                  </a:cubicBezTo>
                  <a:lnTo>
                    <a:pt x="136697" y="99223"/>
                  </a:lnTo>
                  <a:cubicBezTo>
                    <a:pt x="133347" y="111858"/>
                    <a:pt x="126075" y="122727"/>
                    <a:pt x="114894" y="131832"/>
                  </a:cubicBezTo>
                  <a:cubicBezTo>
                    <a:pt x="103713" y="140937"/>
                    <a:pt x="89548" y="145489"/>
                    <a:pt x="72399" y="145489"/>
                  </a:cubicBezTo>
                  <a:cubicBezTo>
                    <a:pt x="51900" y="145489"/>
                    <a:pt x="34664" y="138614"/>
                    <a:pt x="20682" y="124865"/>
                  </a:cubicBezTo>
                  <a:cubicBezTo>
                    <a:pt x="6894" y="110929"/>
                    <a:pt x="0" y="93555"/>
                    <a:pt x="0" y="72745"/>
                  </a:cubicBezTo>
                  <a:cubicBezTo>
                    <a:pt x="0" y="51748"/>
                    <a:pt x="6797" y="34375"/>
                    <a:pt x="20402" y="20625"/>
                  </a:cubicBezTo>
                  <a:cubicBezTo>
                    <a:pt x="34201" y="6875"/>
                    <a:pt x="51156" y="0"/>
                    <a:pt x="71278" y="0"/>
                  </a:cubicBezTo>
                  <a:cubicBezTo>
                    <a:pt x="88804" y="0"/>
                    <a:pt x="103153" y="4553"/>
                    <a:pt x="114334" y="13657"/>
                  </a:cubicBezTo>
                  <a:cubicBezTo>
                    <a:pt x="125515" y="22576"/>
                    <a:pt x="132689" y="33446"/>
                    <a:pt x="135856" y="46267"/>
                  </a:cubicBezTo>
                  <a:lnTo>
                    <a:pt x="102592" y="57416"/>
                  </a:lnTo>
                  <a:cubicBezTo>
                    <a:pt x="98122" y="41993"/>
                    <a:pt x="87964" y="34282"/>
                    <a:pt x="72118" y="34282"/>
                  </a:cubicBezTo>
                  <a:close/>
                </a:path>
              </a:pathLst>
            </a:custGeom>
            <a:grpFill/>
            <a:ln w="1362" cap="flat">
              <a:noFill/>
              <a:prstDash val="solid"/>
              <a:miter/>
            </a:ln>
          </p:spPr>
          <p:txBody>
            <a:bodyPr rtlCol="0" anchor="ctr"/>
            <a:lstStyle/>
            <a:p>
              <a:endParaRPr lang="en-US"/>
            </a:p>
          </p:txBody>
        </p:sp>
      </p:grpSp>
      <p:grpSp>
        <p:nvGrpSpPr>
          <p:cNvPr id="77" name="Group 76">
            <a:extLst>
              <a:ext uri="{FF2B5EF4-FFF2-40B4-BE49-F238E27FC236}">
                <a16:creationId xmlns:a16="http://schemas.microsoft.com/office/drawing/2014/main" id="{F8F8585F-9E3F-4E49-A8AC-8D4361E70425}"/>
              </a:ext>
            </a:extLst>
          </p:cNvPr>
          <p:cNvGrpSpPr/>
          <p:nvPr/>
        </p:nvGrpSpPr>
        <p:grpSpPr>
          <a:xfrm>
            <a:off x="958737" y="1985810"/>
            <a:ext cx="4841939" cy="2118087"/>
            <a:chOff x="900355" y="2007552"/>
            <a:chExt cx="3816779" cy="1669635"/>
          </a:xfrm>
        </p:grpSpPr>
        <p:pic>
          <p:nvPicPr>
            <p:cNvPr id="41" name="Graphic 40">
              <a:extLst>
                <a:ext uri="{FF2B5EF4-FFF2-40B4-BE49-F238E27FC236}">
                  <a16:creationId xmlns:a16="http://schemas.microsoft.com/office/drawing/2014/main" id="{A47D8208-CF59-E447-BCA1-874F86FB219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9242" y="2007552"/>
              <a:ext cx="1158763" cy="794757"/>
            </a:xfrm>
            <a:prstGeom prst="rect">
              <a:avLst/>
            </a:prstGeom>
          </p:spPr>
        </p:pic>
        <p:pic>
          <p:nvPicPr>
            <p:cNvPr id="74" name="Picture 73" descr="A blue logo with white text&#10;&#10;Description automatically generated with low confidence">
              <a:extLst>
                <a:ext uri="{FF2B5EF4-FFF2-40B4-BE49-F238E27FC236}">
                  <a16:creationId xmlns:a16="http://schemas.microsoft.com/office/drawing/2014/main" id="{A8910DAF-DFE3-4D45-8715-BAB3295CD78A}"/>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4000" contrast="47000"/>
                      </a14:imgEffect>
                    </a14:imgLayer>
                  </a14:imgProps>
                </a:ext>
                <a:ext uri="{28A0092B-C50C-407E-A947-70E740481C1C}">
                  <a14:useLocalDpi xmlns:a14="http://schemas.microsoft.com/office/drawing/2010/main" val="0"/>
                </a:ext>
              </a:extLst>
            </a:blip>
            <a:stretch>
              <a:fillRect/>
            </a:stretch>
          </p:blipFill>
          <p:spPr>
            <a:xfrm>
              <a:off x="900355" y="3185764"/>
              <a:ext cx="1420986" cy="491423"/>
            </a:xfrm>
            <a:prstGeom prst="rect">
              <a:avLst/>
            </a:prstGeom>
          </p:spPr>
        </p:pic>
        <p:pic>
          <p:nvPicPr>
            <p:cNvPr id="75" name="Picture 74">
              <a:extLst>
                <a:ext uri="{FF2B5EF4-FFF2-40B4-BE49-F238E27FC236}">
                  <a16:creationId xmlns:a16="http://schemas.microsoft.com/office/drawing/2014/main" id="{E4F9ECAD-616E-4E48-9153-D117C4695618}"/>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3375168" y="2138470"/>
              <a:ext cx="1341966" cy="491423"/>
            </a:xfrm>
            <a:prstGeom prst="rect">
              <a:avLst/>
            </a:prstGeom>
          </p:spPr>
        </p:pic>
      </p:grpSp>
    </p:spTree>
    <p:extLst>
      <p:ext uri="{BB962C8B-B14F-4D97-AF65-F5344CB8AC3E}">
        <p14:creationId xmlns:p14="http://schemas.microsoft.com/office/powerpoint/2010/main" val="3188982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A29536-3A78-3B48-88F9-FE81D5B9438A}"/>
              </a:ext>
            </a:extLst>
          </p:cNvPr>
          <p:cNvSpPr txBox="1"/>
          <p:nvPr/>
        </p:nvSpPr>
        <p:spPr>
          <a:xfrm>
            <a:off x="668514" y="2214697"/>
            <a:ext cx="4042039" cy="874868"/>
          </a:xfrm>
          <a:prstGeom prst="rect">
            <a:avLst/>
          </a:prstGeom>
          <a:noFill/>
        </p:spPr>
        <p:txBody>
          <a:bodyPr wrap="square" lIns="0" rtlCol="0">
            <a:noAutofit/>
          </a:bodyPr>
          <a:lstStyle/>
          <a:p>
            <a:pPr algn="l"/>
            <a:r>
              <a:rPr lang="en-US" sz="3600" b="1" dirty="0">
                <a:solidFill>
                  <a:schemeClr val="bg2"/>
                </a:solidFill>
                <a:latin typeface="Gotham HTF Black" pitchFamily="2" charset="77"/>
              </a:rPr>
              <a:t>Learn more…</a:t>
            </a:r>
          </a:p>
        </p:txBody>
      </p:sp>
      <p:sp>
        <p:nvSpPr>
          <p:cNvPr id="9" name="Rectangle 8">
            <a:extLst>
              <a:ext uri="{FF2B5EF4-FFF2-40B4-BE49-F238E27FC236}">
                <a16:creationId xmlns:a16="http://schemas.microsoft.com/office/drawing/2014/main" id="{9FE9ECE4-2289-0B4A-882F-1BFB87344EEB}"/>
              </a:ext>
            </a:extLst>
          </p:cNvPr>
          <p:cNvSpPr/>
          <p:nvPr/>
        </p:nvSpPr>
        <p:spPr>
          <a:xfrm>
            <a:off x="574095" y="2857927"/>
            <a:ext cx="6006814" cy="246221"/>
          </a:xfrm>
          <a:prstGeom prst="rect">
            <a:avLst/>
          </a:prstGeom>
        </p:spPr>
        <p:txBody>
          <a:bodyPr wrap="square">
            <a:spAutoFit/>
          </a:bodyPr>
          <a:lstStyle/>
          <a:p>
            <a:pPr>
              <a:spcBef>
                <a:spcPts val="600"/>
              </a:spcBef>
              <a:spcAft>
                <a:spcPts val="600"/>
              </a:spcAft>
            </a:pPr>
            <a:r>
              <a:rPr lang="en-GB" sz="1000" dirty="0">
                <a:solidFill>
                  <a:schemeClr val="bg2"/>
                </a:solidFill>
                <a:latin typeface="Gotham HTF Book" pitchFamily="2" charset="77"/>
                <a:cs typeface="Arial" pitchFamily="34" charset="0"/>
              </a:rPr>
              <a:t>ECR &amp; EUSD are free open-source software standards put forth by the Epicenter DAO. </a:t>
            </a:r>
          </a:p>
        </p:txBody>
      </p:sp>
      <p:sp>
        <p:nvSpPr>
          <p:cNvPr id="2" name="Rectangle 1">
            <a:extLst>
              <a:ext uri="{FF2B5EF4-FFF2-40B4-BE49-F238E27FC236}">
                <a16:creationId xmlns:a16="http://schemas.microsoft.com/office/drawing/2014/main" id="{AD67914F-7C46-9E49-8A8A-379F09D485A5}"/>
              </a:ext>
            </a:extLst>
          </p:cNvPr>
          <p:cNvSpPr/>
          <p:nvPr/>
        </p:nvSpPr>
        <p:spPr>
          <a:xfrm>
            <a:off x="574095" y="4632197"/>
            <a:ext cx="2063385" cy="261610"/>
          </a:xfrm>
          <a:prstGeom prst="rect">
            <a:avLst/>
          </a:prstGeom>
        </p:spPr>
        <p:txBody>
          <a:bodyPr wrap="none">
            <a:spAutoFit/>
          </a:bodyPr>
          <a:lstStyle/>
          <a:p>
            <a:r>
              <a:rPr lang="en-GB" sz="1100" dirty="0">
                <a:solidFill>
                  <a:schemeClr val="bg2"/>
                </a:solidFill>
                <a:latin typeface="Gotham HTF Book" pitchFamily="2" charset="77"/>
                <a:cs typeface="Arial" pitchFamily="34" charset="0"/>
              </a:rPr>
              <a:t>https://</a:t>
            </a:r>
            <a:r>
              <a:rPr lang="en-GB" sz="1100" dirty="0" err="1">
                <a:solidFill>
                  <a:schemeClr val="bg2"/>
                </a:solidFill>
                <a:latin typeface="Gotham HTF Book" pitchFamily="2" charset="77"/>
                <a:cs typeface="Arial" pitchFamily="34" charset="0"/>
              </a:rPr>
              <a:t>epicenter.epic.tech</a:t>
            </a:r>
            <a:endParaRPr lang="en-US" sz="1100" dirty="0">
              <a:solidFill>
                <a:schemeClr val="bg2"/>
              </a:solidFill>
            </a:endParaRPr>
          </a:p>
        </p:txBody>
      </p:sp>
      <p:sp>
        <p:nvSpPr>
          <p:cNvPr id="14" name="Rectangle 13">
            <a:extLst>
              <a:ext uri="{FF2B5EF4-FFF2-40B4-BE49-F238E27FC236}">
                <a16:creationId xmlns:a16="http://schemas.microsoft.com/office/drawing/2014/main" id="{5BB29DBF-21F3-1E4F-92A9-4C062473EE09}"/>
              </a:ext>
            </a:extLst>
          </p:cNvPr>
          <p:cNvSpPr/>
          <p:nvPr/>
        </p:nvSpPr>
        <p:spPr>
          <a:xfrm>
            <a:off x="3844028" y="4666905"/>
            <a:ext cx="1989140" cy="261610"/>
          </a:xfrm>
          <a:prstGeom prst="rect">
            <a:avLst/>
          </a:prstGeom>
        </p:spPr>
        <p:txBody>
          <a:bodyPr wrap="square">
            <a:spAutoFit/>
          </a:bodyPr>
          <a:lstStyle/>
          <a:p>
            <a:pPr lvl="0">
              <a:spcBef>
                <a:spcPts val="600"/>
              </a:spcBef>
              <a:spcAft>
                <a:spcPts val="600"/>
              </a:spcAft>
              <a:defRPr/>
            </a:pPr>
            <a:r>
              <a:rPr lang="en-GB" sz="1100" dirty="0">
                <a:solidFill>
                  <a:srgbClr val="FFFFFF"/>
                </a:solidFill>
                <a:latin typeface="Gotham HTF Book" pitchFamily="2" charset="77"/>
                <a:cs typeface="Arial" pitchFamily="34" charset="0"/>
              </a:rPr>
              <a:t>https://</a:t>
            </a:r>
            <a:r>
              <a:rPr lang="en-GB" sz="1100" dirty="0" err="1">
                <a:solidFill>
                  <a:srgbClr val="FFFFFF"/>
                </a:solidFill>
                <a:latin typeface="Gotham HTF Book" pitchFamily="2" charset="77"/>
                <a:cs typeface="Arial" pitchFamily="34" charset="0"/>
              </a:rPr>
              <a:t>t.me</a:t>
            </a:r>
            <a:r>
              <a:rPr lang="en-GB" sz="1100" dirty="0">
                <a:solidFill>
                  <a:srgbClr val="FFFFFF"/>
                </a:solidFill>
                <a:latin typeface="Gotham HTF Book" pitchFamily="2" charset="77"/>
                <a:cs typeface="Arial" pitchFamily="34" charset="0"/>
              </a:rPr>
              <a:t>/</a:t>
            </a:r>
            <a:r>
              <a:rPr lang="en-GB" sz="1100" dirty="0" err="1">
                <a:solidFill>
                  <a:srgbClr val="FFFFFF"/>
                </a:solidFill>
                <a:latin typeface="Gotham HTF Book" pitchFamily="2" charset="77"/>
                <a:cs typeface="Arial" pitchFamily="34" charset="0"/>
              </a:rPr>
              <a:t>EpicCash</a:t>
            </a:r>
            <a:endParaRPr kumimoji="0" lang="en-GB" sz="1100" b="0" i="0" u="none" strike="noStrike" kern="1200" cap="none" spc="0" normalizeH="0" baseline="0" noProof="0" dirty="0">
              <a:ln>
                <a:noFill/>
              </a:ln>
              <a:solidFill>
                <a:srgbClr val="FFFFFF"/>
              </a:solidFill>
              <a:effectLst/>
              <a:uLnTx/>
              <a:uFillTx/>
              <a:latin typeface="Gotham HTF Book" pitchFamily="2" charset="77"/>
              <a:ea typeface="+mn-ea"/>
              <a:cs typeface="Arial" pitchFamily="34" charset="0"/>
            </a:endParaRPr>
          </a:p>
        </p:txBody>
      </p:sp>
      <p:pic>
        <p:nvPicPr>
          <p:cNvPr id="15" name="Picture 14" descr="Shape&#10;&#10;Description automatically generated with low confidence">
            <a:extLst>
              <a:ext uri="{FF2B5EF4-FFF2-40B4-BE49-F238E27FC236}">
                <a16:creationId xmlns:a16="http://schemas.microsoft.com/office/drawing/2014/main" id="{CFC35C4A-D8D5-754A-AE3B-02901DBCCFB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625125" y="4666905"/>
            <a:ext cx="276999" cy="276999"/>
          </a:xfrm>
          <a:prstGeom prst="rect">
            <a:avLst/>
          </a:prstGeom>
        </p:spPr>
      </p:pic>
      <p:sp>
        <p:nvSpPr>
          <p:cNvPr id="3" name="Footer Placeholder 2">
            <a:extLst>
              <a:ext uri="{FF2B5EF4-FFF2-40B4-BE49-F238E27FC236}">
                <a16:creationId xmlns:a16="http://schemas.microsoft.com/office/drawing/2014/main" id="{E25D5FCF-BE1B-7A48-8AE3-30A7003EEF7D}"/>
              </a:ext>
            </a:extLst>
          </p:cNvPr>
          <p:cNvSpPr>
            <a:spLocks noGrp="1"/>
          </p:cNvSpPr>
          <p:nvPr>
            <p:ph type="ftr" sz="quarter" idx="11"/>
          </p:nvPr>
        </p:nvSpPr>
        <p:spPr/>
        <p:txBody>
          <a:bodyPr/>
          <a:lstStyle/>
          <a:p>
            <a:r>
              <a:rPr lang="en-US" dirty="0">
                <a:solidFill>
                  <a:schemeClr val="bg2"/>
                </a:solidFill>
              </a:rPr>
              <a:t>An introduction to ECR</a:t>
            </a:r>
          </a:p>
        </p:txBody>
      </p:sp>
      <p:sp>
        <p:nvSpPr>
          <p:cNvPr id="16" name="Slide Number Placeholder 15">
            <a:extLst>
              <a:ext uri="{FF2B5EF4-FFF2-40B4-BE49-F238E27FC236}">
                <a16:creationId xmlns:a16="http://schemas.microsoft.com/office/drawing/2014/main" id="{14FED5FE-DF95-7E49-9B5C-D93F9292DBA1}"/>
              </a:ext>
            </a:extLst>
          </p:cNvPr>
          <p:cNvSpPr>
            <a:spLocks noGrp="1"/>
          </p:cNvSpPr>
          <p:nvPr>
            <p:ph type="sldNum" sz="quarter" idx="12"/>
          </p:nvPr>
        </p:nvSpPr>
        <p:spPr/>
        <p:txBody>
          <a:bodyPr/>
          <a:lstStyle/>
          <a:p>
            <a:fld id="{7E260360-B404-C844-8651-31E0380F9243}" type="slidenum">
              <a:rPr lang="en-US" smtClean="0">
                <a:solidFill>
                  <a:schemeClr val="bg2"/>
                </a:solidFill>
              </a:rPr>
              <a:t>14</a:t>
            </a:fld>
            <a:endParaRPr lang="en-US">
              <a:solidFill>
                <a:schemeClr val="bg2"/>
              </a:solidFill>
            </a:endParaRPr>
          </a:p>
        </p:txBody>
      </p:sp>
      <p:sp>
        <p:nvSpPr>
          <p:cNvPr id="17" name="Rectangle 16">
            <a:extLst>
              <a:ext uri="{FF2B5EF4-FFF2-40B4-BE49-F238E27FC236}">
                <a16:creationId xmlns:a16="http://schemas.microsoft.com/office/drawing/2014/main" id="{979F72A4-18BC-CE4A-85A7-276AE7890966}"/>
              </a:ext>
            </a:extLst>
          </p:cNvPr>
          <p:cNvSpPr/>
          <p:nvPr/>
        </p:nvSpPr>
        <p:spPr>
          <a:xfrm>
            <a:off x="574095" y="3929717"/>
            <a:ext cx="2314575" cy="584775"/>
          </a:xfrm>
          <a:prstGeom prst="rect">
            <a:avLst/>
          </a:prstGeom>
        </p:spPr>
        <p:txBody>
          <a:bodyPr wrap="square">
            <a:spAutoFit/>
          </a:bodyPr>
          <a:lstStyle/>
          <a:p>
            <a:r>
              <a:rPr lang="en-GB" sz="1600" dirty="0">
                <a:solidFill>
                  <a:schemeClr val="bg1"/>
                </a:solidFill>
                <a:latin typeface="Gotham HTF Book" pitchFamily="2" charset="77"/>
              </a:rPr>
              <a:t>Learn more on the Epicenter Website</a:t>
            </a:r>
            <a:endParaRPr lang="en-US" sz="1600" dirty="0">
              <a:solidFill>
                <a:schemeClr val="bg1"/>
              </a:solidFill>
              <a:latin typeface="Gotham HTF Book" pitchFamily="2" charset="77"/>
            </a:endParaRPr>
          </a:p>
        </p:txBody>
      </p:sp>
      <p:sp>
        <p:nvSpPr>
          <p:cNvPr id="19" name="Rectangle 18">
            <a:extLst>
              <a:ext uri="{FF2B5EF4-FFF2-40B4-BE49-F238E27FC236}">
                <a16:creationId xmlns:a16="http://schemas.microsoft.com/office/drawing/2014/main" id="{F0AD99D2-C999-4940-8F94-CA0E408C0700}"/>
              </a:ext>
            </a:extLst>
          </p:cNvPr>
          <p:cNvSpPr/>
          <p:nvPr/>
        </p:nvSpPr>
        <p:spPr>
          <a:xfrm>
            <a:off x="3603046" y="3929717"/>
            <a:ext cx="2597729" cy="584775"/>
          </a:xfrm>
          <a:prstGeom prst="rect">
            <a:avLst/>
          </a:prstGeom>
        </p:spPr>
        <p:txBody>
          <a:bodyPr wrap="square">
            <a:spAutoFit/>
          </a:bodyPr>
          <a:lstStyle/>
          <a:p>
            <a:r>
              <a:rPr lang="en-GB" sz="1600" dirty="0">
                <a:solidFill>
                  <a:schemeClr val="bg1"/>
                </a:solidFill>
                <a:latin typeface="Gotham HTF Book" pitchFamily="2" charset="77"/>
              </a:rPr>
              <a:t>Chat with the Epicenter team on Telegram</a:t>
            </a:r>
            <a:endParaRPr lang="en-US" sz="1400" dirty="0">
              <a:solidFill>
                <a:schemeClr val="bg1"/>
              </a:solidFill>
              <a:latin typeface="Gotham HTF Book" pitchFamily="2" charset="77"/>
            </a:endParaRPr>
          </a:p>
        </p:txBody>
      </p:sp>
      <p:sp>
        <p:nvSpPr>
          <p:cNvPr id="20" name="Rectangle 19">
            <a:extLst>
              <a:ext uri="{FF2B5EF4-FFF2-40B4-BE49-F238E27FC236}">
                <a16:creationId xmlns:a16="http://schemas.microsoft.com/office/drawing/2014/main" id="{4425A575-4BAD-6944-9121-1B375362BF82}"/>
              </a:ext>
            </a:extLst>
          </p:cNvPr>
          <p:cNvSpPr/>
          <p:nvPr/>
        </p:nvSpPr>
        <p:spPr>
          <a:xfrm>
            <a:off x="2302853" y="8676072"/>
            <a:ext cx="2252294" cy="215444"/>
          </a:xfrm>
          <a:prstGeom prst="rect">
            <a:avLst/>
          </a:prstGeom>
        </p:spPr>
        <p:txBody>
          <a:bodyPr wrap="square">
            <a:spAutoFit/>
          </a:bodyPr>
          <a:lstStyle/>
          <a:p>
            <a:pPr marR="0" lvl="0" indent="0" algn="ctr" fontAlgn="auto">
              <a:lnSpc>
                <a:spcPct val="100000"/>
              </a:lnSpc>
              <a:spcBef>
                <a:spcPts val="600"/>
              </a:spcBef>
              <a:spcAft>
                <a:spcPts val="600"/>
              </a:spcAft>
              <a:buClrTx/>
              <a:buSzTx/>
              <a:buFontTx/>
              <a:buNone/>
              <a:tabLst>
                <a:tab pos="361950" algn="l"/>
                <a:tab pos="895350" algn="ctr"/>
              </a:tabLst>
              <a:defRPr/>
            </a:pPr>
            <a:r>
              <a:rPr lang="en-GB" sz="800" dirty="0">
                <a:solidFill>
                  <a:schemeClr val="bg2"/>
                </a:solidFill>
                <a:latin typeface="Gotham HTF Book" pitchFamily="2" charset="77"/>
              </a:rPr>
              <a:t>EC210701 – ECR Introduction v04</a:t>
            </a:r>
          </a:p>
        </p:txBody>
      </p:sp>
      <p:pic>
        <p:nvPicPr>
          <p:cNvPr id="13" name="Picture 12">
            <a:extLst>
              <a:ext uri="{FF2B5EF4-FFF2-40B4-BE49-F238E27FC236}">
                <a16:creationId xmlns:a16="http://schemas.microsoft.com/office/drawing/2014/main" id="{5A42C0A6-BB37-D048-AB1B-B6EB5F31A19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7837" y="820614"/>
            <a:ext cx="2990321" cy="498975"/>
          </a:xfrm>
          <a:prstGeom prst="rect">
            <a:avLst/>
          </a:prstGeom>
        </p:spPr>
      </p:pic>
    </p:spTree>
    <p:extLst>
      <p:ext uri="{BB962C8B-B14F-4D97-AF65-F5344CB8AC3E}">
        <p14:creationId xmlns:p14="http://schemas.microsoft.com/office/powerpoint/2010/main" val="4134623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CB472F-46C3-6D44-84F9-272098F2E96D}"/>
              </a:ext>
            </a:extLst>
          </p:cNvPr>
          <p:cNvSpPr txBox="1"/>
          <p:nvPr/>
        </p:nvSpPr>
        <p:spPr>
          <a:xfrm>
            <a:off x="2312987" y="239182"/>
            <a:ext cx="2232025" cy="353485"/>
          </a:xfrm>
          <a:prstGeom prst="rect">
            <a:avLst/>
          </a:prstGeom>
          <a:noFill/>
        </p:spPr>
        <p:txBody>
          <a:bodyPr wrap="none" lIns="0" rtlCol="0" anchor="t">
            <a:noAutofit/>
          </a:bodyPr>
          <a:lstStyle/>
          <a:p>
            <a:pPr algn="ctr"/>
            <a:r>
              <a:rPr lang="en-US" sz="1400" dirty="0">
                <a:solidFill>
                  <a:schemeClr val="bg1"/>
                </a:solidFill>
                <a:latin typeface="Gotham HTF Book" pitchFamily="2" charset="77"/>
              </a:rPr>
              <a:t>Introduction</a:t>
            </a:r>
          </a:p>
        </p:txBody>
      </p:sp>
      <p:sp>
        <p:nvSpPr>
          <p:cNvPr id="3" name="TextBox 2">
            <a:extLst>
              <a:ext uri="{FF2B5EF4-FFF2-40B4-BE49-F238E27FC236}">
                <a16:creationId xmlns:a16="http://schemas.microsoft.com/office/drawing/2014/main" id="{E5B60285-50B7-4042-8038-78B028208B53}"/>
              </a:ext>
            </a:extLst>
          </p:cNvPr>
          <p:cNvSpPr txBox="1"/>
          <p:nvPr/>
        </p:nvSpPr>
        <p:spPr>
          <a:xfrm>
            <a:off x="657225" y="1509654"/>
            <a:ext cx="5543550" cy="1286933"/>
          </a:xfrm>
          <a:prstGeom prst="rect">
            <a:avLst/>
          </a:prstGeom>
          <a:noFill/>
        </p:spPr>
        <p:txBody>
          <a:bodyPr wrap="square" lIns="0" rtlCol="0">
            <a:noAutofit/>
          </a:bodyPr>
          <a:lstStyle/>
          <a:p>
            <a:pPr algn="ctr">
              <a:lnSpc>
                <a:spcPct val="90000"/>
              </a:lnSpc>
            </a:pPr>
            <a:r>
              <a:rPr lang="en-US" sz="4400" b="1" dirty="0">
                <a:solidFill>
                  <a:schemeClr val="tx2"/>
                </a:solidFill>
                <a:latin typeface="Gotham HTF Black" pitchFamily="2" charset="77"/>
              </a:rPr>
              <a:t>BITCOIN FOR</a:t>
            </a:r>
            <a:br>
              <a:rPr lang="en-US" sz="4400" b="1" dirty="0">
                <a:solidFill>
                  <a:schemeClr val="tx2"/>
                </a:solidFill>
                <a:latin typeface="Gotham HTF Black" pitchFamily="2" charset="77"/>
              </a:rPr>
            </a:br>
            <a:r>
              <a:rPr lang="en-US" sz="4400" b="1" dirty="0">
                <a:solidFill>
                  <a:schemeClr val="tx2"/>
                </a:solidFill>
                <a:latin typeface="Gotham HTF Black" pitchFamily="2" charset="77"/>
              </a:rPr>
              <a:t>THE MASSES</a:t>
            </a:r>
          </a:p>
        </p:txBody>
      </p:sp>
      <p:sp>
        <p:nvSpPr>
          <p:cNvPr id="4" name="Rectangle 3">
            <a:extLst>
              <a:ext uri="{FF2B5EF4-FFF2-40B4-BE49-F238E27FC236}">
                <a16:creationId xmlns:a16="http://schemas.microsoft.com/office/drawing/2014/main" id="{2E950F03-9CB4-F644-A7AD-73A702EE6236}"/>
              </a:ext>
            </a:extLst>
          </p:cNvPr>
          <p:cNvSpPr/>
          <p:nvPr/>
        </p:nvSpPr>
        <p:spPr>
          <a:xfrm>
            <a:off x="1303869" y="3514750"/>
            <a:ext cx="4267200" cy="4601260"/>
          </a:xfrm>
          <a:prstGeom prst="rect">
            <a:avLst/>
          </a:prstGeom>
        </p:spPr>
        <p:txBody>
          <a:bodyPr wrap="square">
            <a:spAutoFit/>
          </a:bodyPr>
          <a:lstStyle/>
          <a:p>
            <a:pPr>
              <a:spcBef>
                <a:spcPts val="600"/>
              </a:spcBef>
              <a:spcAft>
                <a:spcPts val="600"/>
              </a:spcAft>
            </a:pPr>
            <a:r>
              <a:rPr lang="en-GB" sz="1100" dirty="0">
                <a:solidFill>
                  <a:schemeClr val="tx2"/>
                </a:solidFill>
                <a:latin typeface="Gotham HTF Book" pitchFamily="2" charset="77"/>
                <a:cs typeface="Arial" pitchFamily="34" charset="0"/>
              </a:rPr>
              <a:t>Cryptocurrencies in general, and Bitcoin (BTC) in particular, have proven to be massively successful when it comes to maintaining a store of value.</a:t>
            </a:r>
          </a:p>
          <a:p>
            <a:pPr>
              <a:spcBef>
                <a:spcPts val="600"/>
              </a:spcBef>
              <a:spcAft>
                <a:spcPts val="600"/>
              </a:spcAft>
            </a:pPr>
            <a:r>
              <a:rPr lang="en-GB" sz="1100" dirty="0">
                <a:solidFill>
                  <a:schemeClr val="tx2"/>
                </a:solidFill>
                <a:latin typeface="Gotham HTF Book" pitchFamily="2" charset="77"/>
                <a:cs typeface="Arial" pitchFamily="34" charset="0"/>
              </a:rPr>
              <a:t>Despite all the volatility in the dollar price, the overall trajectory has been quite clear. We expect this trend will continue as more people recognize the inflationary threat inherent in fiat currencies.</a:t>
            </a:r>
          </a:p>
          <a:p>
            <a:pPr>
              <a:spcBef>
                <a:spcPts val="600"/>
              </a:spcBef>
              <a:spcAft>
                <a:spcPts val="600"/>
              </a:spcAft>
            </a:pPr>
            <a:r>
              <a:rPr lang="en-GB" sz="1100" dirty="0">
                <a:solidFill>
                  <a:schemeClr val="tx2"/>
                </a:solidFill>
                <a:latin typeface="Gotham HTF Book" pitchFamily="2" charset="77"/>
                <a:cs typeface="Arial" pitchFamily="34" charset="0"/>
              </a:rPr>
              <a:t>While great as a store of value, however, BTC appears to have fallen victim to Gresham’s Law when it comes to acting as a medium of exchange — it is too valuable to be used in day-to-day transactions. It has instead evolved into digital gold, held either as a speculative investment or long-term savings. Its monetary velocity is understandably low.</a:t>
            </a:r>
          </a:p>
          <a:p>
            <a:pPr>
              <a:spcBef>
                <a:spcPts val="600"/>
              </a:spcBef>
              <a:spcAft>
                <a:spcPts val="600"/>
              </a:spcAft>
            </a:pPr>
            <a:r>
              <a:rPr lang="en-GB" sz="1100" dirty="0">
                <a:solidFill>
                  <a:schemeClr val="tx2"/>
                </a:solidFill>
                <a:latin typeface="Gotham HTF Book" pitchFamily="2" charset="77"/>
                <a:cs typeface="Arial" pitchFamily="34" charset="0"/>
              </a:rPr>
              <a:t>The starting premise of the Epicenter ecosystem was that there is real value in providing a “Bitcoin for the Masses”: i.e., a blockchain-based economic ecosystem, starting from the Bitcoin model, but optimized to appeal to small-scale users for day-to-day transactions.</a:t>
            </a:r>
          </a:p>
          <a:p>
            <a:pPr>
              <a:spcBef>
                <a:spcPts val="600"/>
              </a:spcBef>
              <a:spcAft>
                <a:spcPts val="600"/>
              </a:spcAft>
            </a:pPr>
            <a:r>
              <a:rPr lang="en-GB" sz="1100" dirty="0">
                <a:solidFill>
                  <a:schemeClr val="tx2"/>
                </a:solidFill>
                <a:latin typeface="Gotham HTF Book" pitchFamily="2" charset="77"/>
                <a:cs typeface="Arial" pitchFamily="34" charset="0"/>
              </a:rPr>
              <a:t>A wide range of algorithm improvements have been incorporated into the open-source software to allow low-cost, secure, peer-to-peer transactions, either in crypto or fiat equivalent, across a decentralized network.</a:t>
            </a:r>
          </a:p>
        </p:txBody>
      </p:sp>
      <p:sp>
        <p:nvSpPr>
          <p:cNvPr id="5" name="Footer Placeholder 4">
            <a:extLst>
              <a:ext uri="{FF2B5EF4-FFF2-40B4-BE49-F238E27FC236}">
                <a16:creationId xmlns:a16="http://schemas.microsoft.com/office/drawing/2014/main" id="{C61F8F42-6C84-A249-9376-B09F7C2D01D0}"/>
              </a:ext>
            </a:extLst>
          </p:cNvPr>
          <p:cNvSpPr>
            <a:spLocks noGrp="1"/>
          </p:cNvSpPr>
          <p:nvPr>
            <p:ph type="ftr" sz="quarter" idx="11"/>
          </p:nvPr>
        </p:nvSpPr>
        <p:spPr/>
        <p:txBody>
          <a:bodyPr/>
          <a:lstStyle/>
          <a:p>
            <a:r>
              <a:rPr lang="en-US"/>
              <a:t>An introduction to ECR</a:t>
            </a:r>
          </a:p>
        </p:txBody>
      </p:sp>
      <p:sp>
        <p:nvSpPr>
          <p:cNvPr id="6" name="Slide Number Placeholder 5">
            <a:extLst>
              <a:ext uri="{FF2B5EF4-FFF2-40B4-BE49-F238E27FC236}">
                <a16:creationId xmlns:a16="http://schemas.microsoft.com/office/drawing/2014/main" id="{D086256D-9475-C446-B6C7-AD2DE14D6A82}"/>
              </a:ext>
            </a:extLst>
          </p:cNvPr>
          <p:cNvSpPr>
            <a:spLocks noGrp="1"/>
          </p:cNvSpPr>
          <p:nvPr>
            <p:ph type="sldNum" sz="quarter" idx="12"/>
          </p:nvPr>
        </p:nvSpPr>
        <p:spPr/>
        <p:txBody>
          <a:bodyPr/>
          <a:lstStyle/>
          <a:p>
            <a:fld id="{7E260360-B404-C844-8651-31E0380F9243}" type="slidenum">
              <a:rPr lang="en-US" smtClean="0"/>
              <a:t>2</a:t>
            </a:fld>
            <a:endParaRPr lang="en-US"/>
          </a:p>
        </p:txBody>
      </p:sp>
    </p:spTree>
    <p:extLst>
      <p:ext uri="{BB962C8B-B14F-4D97-AF65-F5344CB8AC3E}">
        <p14:creationId xmlns:p14="http://schemas.microsoft.com/office/powerpoint/2010/main" val="1855515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CB472F-46C3-6D44-84F9-272098F2E96D}"/>
              </a:ext>
            </a:extLst>
          </p:cNvPr>
          <p:cNvSpPr txBox="1"/>
          <p:nvPr/>
        </p:nvSpPr>
        <p:spPr>
          <a:xfrm>
            <a:off x="2312987" y="239182"/>
            <a:ext cx="2232025" cy="353485"/>
          </a:xfrm>
          <a:prstGeom prst="rect">
            <a:avLst/>
          </a:prstGeom>
          <a:noFill/>
        </p:spPr>
        <p:txBody>
          <a:bodyPr wrap="none" lIns="0" rtlCol="0" anchor="t">
            <a:noAutofit/>
          </a:bodyPr>
          <a:lstStyle/>
          <a:p>
            <a:pPr algn="ctr"/>
            <a:r>
              <a:rPr lang="en-US" sz="1400" dirty="0">
                <a:solidFill>
                  <a:schemeClr val="bg1"/>
                </a:solidFill>
                <a:latin typeface="Gotham HTF Book" pitchFamily="2" charset="77"/>
              </a:rPr>
              <a:t>Overview</a:t>
            </a:r>
          </a:p>
        </p:txBody>
      </p:sp>
      <p:sp>
        <p:nvSpPr>
          <p:cNvPr id="4" name="Rectangle 3">
            <a:extLst>
              <a:ext uri="{FF2B5EF4-FFF2-40B4-BE49-F238E27FC236}">
                <a16:creationId xmlns:a16="http://schemas.microsoft.com/office/drawing/2014/main" id="{2E950F03-9CB4-F644-A7AD-73A702EE6236}"/>
              </a:ext>
            </a:extLst>
          </p:cNvPr>
          <p:cNvSpPr/>
          <p:nvPr/>
        </p:nvSpPr>
        <p:spPr>
          <a:xfrm>
            <a:off x="657225" y="1258888"/>
            <a:ext cx="5543550" cy="3744911"/>
          </a:xfrm>
          <a:prstGeom prst="rect">
            <a:avLst/>
          </a:prstGeom>
        </p:spPr>
        <p:txBody>
          <a:bodyPr wrap="square" numCol="2" spcCol="180000">
            <a:noAutofit/>
          </a:bodyPr>
          <a:lstStyle/>
          <a:p>
            <a:pPr>
              <a:spcBef>
                <a:spcPts val="600"/>
              </a:spcBef>
              <a:spcAft>
                <a:spcPts val="600"/>
              </a:spcAft>
            </a:pPr>
            <a:r>
              <a:rPr lang="en-GB" sz="1100" dirty="0">
                <a:solidFill>
                  <a:schemeClr val="tx2"/>
                </a:solidFill>
                <a:latin typeface="Gotham HTF Book" pitchFamily="2" charset="77"/>
                <a:cs typeface="Arial" pitchFamily="34" charset="0"/>
              </a:rPr>
              <a:t>The Epicenter ecosystem provides the solid monetary platform that decentralized finance requires. Within this framework, anyone, anywhere, can create secure, scalable, globally accessible financial services in minutes. Epicenter dramatically lowers the barriers to entry, for both producers and consumers of such apps.</a:t>
            </a:r>
          </a:p>
          <a:p>
            <a:pPr>
              <a:spcBef>
                <a:spcPts val="600"/>
              </a:spcBef>
              <a:spcAft>
                <a:spcPts val="600"/>
              </a:spcAft>
            </a:pPr>
            <a:r>
              <a:rPr lang="en-GB" sz="1100" dirty="0">
                <a:solidFill>
                  <a:schemeClr val="tx2"/>
                </a:solidFill>
                <a:latin typeface="Gotham HTF Book" pitchFamily="2" charset="77"/>
                <a:cs typeface="Arial" pitchFamily="34" charset="0"/>
              </a:rPr>
              <a:t>"Composability" is a relatively recent buzzword that is taking </a:t>
            </a:r>
            <a:r>
              <a:rPr lang="en-GB" sz="1100" dirty="0" err="1">
                <a:solidFill>
                  <a:schemeClr val="tx2"/>
                </a:solidFill>
                <a:latin typeface="Gotham HTF Book" pitchFamily="2" charset="77"/>
                <a:cs typeface="Arial" pitchFamily="34" charset="0"/>
              </a:rPr>
              <a:t>center</a:t>
            </a:r>
            <a:r>
              <a:rPr lang="en-GB" sz="1100" dirty="0">
                <a:solidFill>
                  <a:schemeClr val="tx2"/>
                </a:solidFill>
                <a:latin typeface="Gotham HTF Book" pitchFamily="2" charset="77"/>
                <a:cs typeface="Arial" pitchFamily="34" charset="0"/>
              </a:rPr>
              <a:t> stage, and for good reason. When components are modular and reusable, free of the friction of sign-up processes and the need to maintain an ongoing connection between parties, innovators are able to experiment in novel ways to solve client needs at low risk.</a:t>
            </a:r>
          </a:p>
          <a:p>
            <a:pPr>
              <a:spcBef>
                <a:spcPts val="600"/>
              </a:spcBef>
              <a:spcAft>
                <a:spcPts val="600"/>
              </a:spcAft>
            </a:pPr>
            <a:r>
              <a:rPr lang="en-GB" sz="1100" dirty="0">
                <a:solidFill>
                  <a:schemeClr val="tx2"/>
                </a:solidFill>
                <a:latin typeface="Gotham HTF Book" pitchFamily="2" charset="77"/>
                <a:cs typeface="Arial" pitchFamily="34" charset="0"/>
              </a:rPr>
              <a:t>There are 1.7 billion people around the world who have smartphones and yet lack access to basic financial services. All of these individuals can benefit immediately from the DeFi apps that are able to make use of the Epicenter ecosystem.</a:t>
            </a:r>
          </a:p>
          <a:p>
            <a:pPr>
              <a:spcBef>
                <a:spcPts val="600"/>
              </a:spcBef>
              <a:spcAft>
                <a:spcPts val="600"/>
              </a:spcAft>
            </a:pPr>
            <a:r>
              <a:rPr lang="en-GB" sz="1100" dirty="0">
                <a:solidFill>
                  <a:schemeClr val="tx2"/>
                </a:solidFill>
                <a:latin typeface="Gotham HTF Book" pitchFamily="2" charset="77"/>
                <a:cs typeface="Arial" pitchFamily="34" charset="0"/>
              </a:rPr>
              <a:t>Security, scalability and decentralization — it is no longer necessary to settle for only two. By weaving the strengths of multiple independent blockchains together into one robust fabric, the Epicenter triumvirate of EPIC/ECR/EUSD confidential, composable, interoperable digital assets is moving the world's financial interactions on chain without compromising on custody, centralization, censorship, </a:t>
            </a:r>
            <a:r>
              <a:rPr lang="en-GB" sz="1100" dirty="0" err="1">
                <a:solidFill>
                  <a:schemeClr val="tx2"/>
                </a:solidFill>
                <a:latin typeface="Gotham HTF Book" pitchFamily="2" charset="77"/>
                <a:cs typeface="Arial" pitchFamily="34" charset="0"/>
              </a:rPr>
              <a:t>permissionlessness</a:t>
            </a:r>
            <a:r>
              <a:rPr lang="en-GB" sz="1100" dirty="0">
                <a:solidFill>
                  <a:schemeClr val="tx2"/>
                </a:solidFill>
                <a:latin typeface="Gotham HTF Book" pitchFamily="2" charset="77"/>
                <a:cs typeface="Arial" pitchFamily="34" charset="0"/>
              </a:rPr>
              <a:t> or </a:t>
            </a:r>
            <a:r>
              <a:rPr lang="en-GB" sz="1100" dirty="0" err="1">
                <a:solidFill>
                  <a:schemeClr val="tx2"/>
                </a:solidFill>
                <a:latin typeface="Gotham HTF Book" pitchFamily="2" charset="77"/>
                <a:cs typeface="Arial" pitchFamily="34" charset="0"/>
              </a:rPr>
              <a:t>trustlessness</a:t>
            </a:r>
            <a:r>
              <a:rPr lang="en-GB" sz="1100" dirty="0">
                <a:solidFill>
                  <a:schemeClr val="tx2"/>
                </a:solidFill>
                <a:latin typeface="Gotham HTF Book" pitchFamily="2" charset="77"/>
                <a:cs typeface="Arial" pitchFamily="34" charset="0"/>
              </a:rPr>
              <a:t>.</a:t>
            </a:r>
          </a:p>
        </p:txBody>
      </p:sp>
      <p:sp>
        <p:nvSpPr>
          <p:cNvPr id="5" name="TextBox 4">
            <a:extLst>
              <a:ext uri="{FF2B5EF4-FFF2-40B4-BE49-F238E27FC236}">
                <a16:creationId xmlns:a16="http://schemas.microsoft.com/office/drawing/2014/main" id="{D9968CCC-FF86-254E-82CE-CCC617A20583}"/>
              </a:ext>
            </a:extLst>
          </p:cNvPr>
          <p:cNvSpPr txBox="1"/>
          <p:nvPr/>
        </p:nvSpPr>
        <p:spPr>
          <a:xfrm>
            <a:off x="657225" y="5872296"/>
            <a:ext cx="5543550" cy="1286933"/>
          </a:xfrm>
          <a:prstGeom prst="rect">
            <a:avLst/>
          </a:prstGeom>
          <a:noFill/>
        </p:spPr>
        <p:txBody>
          <a:bodyPr wrap="square" lIns="0" rtlCol="0">
            <a:noAutofit/>
          </a:bodyPr>
          <a:lstStyle/>
          <a:p>
            <a:pPr algn="ctr">
              <a:lnSpc>
                <a:spcPct val="90000"/>
              </a:lnSpc>
            </a:pPr>
            <a:r>
              <a:rPr lang="en-US" sz="4400" b="1" dirty="0">
                <a:solidFill>
                  <a:schemeClr val="tx2"/>
                </a:solidFill>
                <a:latin typeface="Gotham HTF Black" pitchFamily="2" charset="77"/>
              </a:rPr>
              <a:t>THE EPICENTER</a:t>
            </a:r>
            <a:br>
              <a:rPr lang="en-US" sz="4400" b="1" dirty="0">
                <a:solidFill>
                  <a:schemeClr val="tx2"/>
                </a:solidFill>
                <a:latin typeface="Gotham HTF Black" pitchFamily="2" charset="77"/>
              </a:rPr>
            </a:br>
            <a:r>
              <a:rPr lang="en-US" sz="4400" b="1" dirty="0">
                <a:solidFill>
                  <a:schemeClr val="tx2"/>
                </a:solidFill>
                <a:latin typeface="Gotham HTF Black" pitchFamily="2" charset="77"/>
              </a:rPr>
              <a:t>ECOSYSTEM</a:t>
            </a:r>
            <a:r>
              <a:rPr lang="en-US" sz="4400" b="1" dirty="0">
                <a:solidFill>
                  <a:schemeClr val="bg1"/>
                </a:solidFill>
                <a:latin typeface="Gotham HTF Black" pitchFamily="2" charset="77"/>
              </a:rPr>
              <a:t>.</a:t>
            </a:r>
          </a:p>
        </p:txBody>
      </p:sp>
      <p:sp>
        <p:nvSpPr>
          <p:cNvPr id="6" name="Footer Placeholder 5">
            <a:extLst>
              <a:ext uri="{FF2B5EF4-FFF2-40B4-BE49-F238E27FC236}">
                <a16:creationId xmlns:a16="http://schemas.microsoft.com/office/drawing/2014/main" id="{C23C2241-CB3C-6845-BBCF-FC2742546145}"/>
              </a:ext>
            </a:extLst>
          </p:cNvPr>
          <p:cNvSpPr>
            <a:spLocks noGrp="1"/>
          </p:cNvSpPr>
          <p:nvPr>
            <p:ph type="ftr" sz="quarter" idx="11"/>
          </p:nvPr>
        </p:nvSpPr>
        <p:spPr/>
        <p:txBody>
          <a:bodyPr/>
          <a:lstStyle/>
          <a:p>
            <a:r>
              <a:rPr lang="en-US"/>
              <a:t>An introduction to ECR</a:t>
            </a:r>
          </a:p>
        </p:txBody>
      </p:sp>
      <p:sp>
        <p:nvSpPr>
          <p:cNvPr id="7" name="Slide Number Placeholder 6">
            <a:extLst>
              <a:ext uri="{FF2B5EF4-FFF2-40B4-BE49-F238E27FC236}">
                <a16:creationId xmlns:a16="http://schemas.microsoft.com/office/drawing/2014/main" id="{B0969CD0-A510-7345-8FA5-1C78DCD1BC83}"/>
              </a:ext>
            </a:extLst>
          </p:cNvPr>
          <p:cNvSpPr>
            <a:spLocks noGrp="1"/>
          </p:cNvSpPr>
          <p:nvPr>
            <p:ph type="sldNum" sz="quarter" idx="12"/>
          </p:nvPr>
        </p:nvSpPr>
        <p:spPr/>
        <p:txBody>
          <a:bodyPr/>
          <a:lstStyle/>
          <a:p>
            <a:fld id="{7E260360-B404-C844-8651-31E0380F9243}" type="slidenum">
              <a:rPr lang="en-US" smtClean="0"/>
              <a:t>3</a:t>
            </a:fld>
            <a:endParaRPr lang="en-US"/>
          </a:p>
        </p:txBody>
      </p:sp>
    </p:spTree>
    <p:extLst>
      <p:ext uri="{BB962C8B-B14F-4D97-AF65-F5344CB8AC3E}">
        <p14:creationId xmlns:p14="http://schemas.microsoft.com/office/powerpoint/2010/main" val="3949285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CB472F-46C3-6D44-84F9-272098F2E96D}"/>
              </a:ext>
            </a:extLst>
          </p:cNvPr>
          <p:cNvSpPr txBox="1"/>
          <p:nvPr/>
        </p:nvSpPr>
        <p:spPr>
          <a:xfrm>
            <a:off x="2312987" y="239182"/>
            <a:ext cx="2232025" cy="353485"/>
          </a:xfrm>
          <a:prstGeom prst="rect">
            <a:avLst/>
          </a:prstGeom>
          <a:noFill/>
        </p:spPr>
        <p:txBody>
          <a:bodyPr wrap="none" lIns="0" rtlCol="0" anchor="t">
            <a:noAutofit/>
          </a:bodyPr>
          <a:lstStyle/>
          <a:p>
            <a:pPr algn="ctr"/>
            <a:r>
              <a:rPr lang="en-US" sz="1400" dirty="0">
                <a:solidFill>
                  <a:schemeClr val="bg1"/>
                </a:solidFill>
                <a:latin typeface="Gotham HTF Book" pitchFamily="2" charset="77"/>
              </a:rPr>
              <a:t>The Epicenter Ecosystem</a:t>
            </a:r>
          </a:p>
        </p:txBody>
      </p:sp>
      <p:sp>
        <p:nvSpPr>
          <p:cNvPr id="3" name="TextBox 2">
            <a:extLst>
              <a:ext uri="{FF2B5EF4-FFF2-40B4-BE49-F238E27FC236}">
                <a16:creationId xmlns:a16="http://schemas.microsoft.com/office/drawing/2014/main" id="{E5B60285-50B7-4042-8038-78B028208B53}"/>
              </a:ext>
            </a:extLst>
          </p:cNvPr>
          <p:cNvSpPr txBox="1"/>
          <p:nvPr/>
        </p:nvSpPr>
        <p:spPr>
          <a:xfrm>
            <a:off x="657225" y="741496"/>
            <a:ext cx="5543550" cy="663971"/>
          </a:xfrm>
          <a:prstGeom prst="rect">
            <a:avLst/>
          </a:prstGeom>
          <a:noFill/>
        </p:spPr>
        <p:txBody>
          <a:bodyPr wrap="square" lIns="0" rtlCol="0">
            <a:noAutofit/>
          </a:bodyPr>
          <a:lstStyle/>
          <a:p>
            <a:pPr algn="ctr">
              <a:lnSpc>
                <a:spcPct val="90000"/>
              </a:lnSpc>
            </a:pPr>
            <a:r>
              <a:rPr lang="en-US" sz="2000" b="1" dirty="0">
                <a:solidFill>
                  <a:schemeClr val="tx2"/>
                </a:solidFill>
                <a:latin typeface="Gotham HTF Black" pitchFamily="2" charset="77"/>
              </a:rPr>
              <a:t>Composable Components</a:t>
            </a:r>
          </a:p>
        </p:txBody>
      </p:sp>
      <p:sp>
        <p:nvSpPr>
          <p:cNvPr id="5" name="Rectangle 4">
            <a:extLst>
              <a:ext uri="{FF2B5EF4-FFF2-40B4-BE49-F238E27FC236}">
                <a16:creationId xmlns:a16="http://schemas.microsoft.com/office/drawing/2014/main" id="{18134699-8A7E-7448-BBE3-5F22B5843C8C}"/>
              </a:ext>
            </a:extLst>
          </p:cNvPr>
          <p:cNvSpPr/>
          <p:nvPr/>
        </p:nvSpPr>
        <p:spPr>
          <a:xfrm>
            <a:off x="657225" y="1258888"/>
            <a:ext cx="5543550" cy="5395912"/>
          </a:xfrm>
          <a:prstGeom prst="rect">
            <a:avLst/>
          </a:prstGeom>
        </p:spPr>
        <p:txBody>
          <a:bodyPr wrap="square" numCol="2" spcCol="180000">
            <a:noAutofit/>
          </a:bodyPr>
          <a:lstStyle/>
          <a:p>
            <a:pPr>
              <a:spcBef>
                <a:spcPts val="600"/>
              </a:spcBef>
              <a:spcAft>
                <a:spcPts val="600"/>
              </a:spcAft>
            </a:pPr>
            <a:r>
              <a:rPr lang="en-GB" sz="1100" b="1" dirty="0">
                <a:solidFill>
                  <a:schemeClr val="bg1"/>
                </a:solidFill>
                <a:latin typeface="Gotham HTF Book" pitchFamily="2" charset="77"/>
                <a:cs typeface="Arial" pitchFamily="34" charset="0"/>
              </a:rPr>
              <a:t>ECR</a:t>
            </a:r>
          </a:p>
          <a:p>
            <a:pPr>
              <a:spcBef>
                <a:spcPts val="600"/>
              </a:spcBef>
              <a:spcAft>
                <a:spcPts val="600"/>
              </a:spcAft>
            </a:pPr>
            <a:r>
              <a:rPr lang="en-GB" sz="1100" dirty="0">
                <a:solidFill>
                  <a:srgbClr val="000000"/>
                </a:solidFill>
                <a:latin typeface="Gotham HTF Book" pitchFamily="2" charset="77"/>
                <a:cs typeface="Arial" pitchFamily="34" charset="0"/>
              </a:rPr>
              <a:t>ECR is the governance token of the Epicenter ecosystem.</a:t>
            </a:r>
          </a:p>
          <a:p>
            <a:pPr>
              <a:spcBef>
                <a:spcPts val="600"/>
              </a:spcBef>
              <a:spcAft>
                <a:spcPts val="600"/>
              </a:spcAft>
            </a:pPr>
            <a:r>
              <a:rPr lang="en-GB" sz="1100" dirty="0">
                <a:solidFill>
                  <a:srgbClr val="000000"/>
                </a:solidFill>
                <a:latin typeface="Gotham HTF Book" pitchFamily="2" charset="77"/>
                <a:cs typeface="Arial" pitchFamily="34" charset="0"/>
              </a:rPr>
              <a:t>Like the MKR token under the Maker Protocol, the ECR token is instrumental in maintaining the value of the Epicenter stablecoin, EUSD. Holders of the ECR token are the trustees for the Epicenter ecosystem in that they have voting rights — one vote per token — when it comes to setting the policies and parameters that govern the system. ECR holders have skin in the game: they can expect to profit when the system is functioning smoothly, but they also assume the risk if the EUSD token comes under attack. The ECR token is diluted as necessary to maintain the EUSD soft peg.</a:t>
            </a:r>
          </a:p>
          <a:p>
            <a:pPr>
              <a:spcBef>
                <a:spcPts val="600"/>
              </a:spcBef>
              <a:spcAft>
                <a:spcPts val="600"/>
              </a:spcAft>
            </a:pPr>
            <a:r>
              <a:rPr lang="en-GB" sz="1100" dirty="0">
                <a:solidFill>
                  <a:srgbClr val="000000"/>
                </a:solidFill>
                <a:latin typeface="Gotham HTF Book" pitchFamily="2" charset="77"/>
                <a:cs typeface="Arial" pitchFamily="34" charset="0"/>
              </a:rPr>
              <a:t>If a user’s Epic Cash account can be considered their savings – their digital gold – then EUSD could be considered a checking account for dollar-denominated expenses. In the same vein, ECR could be thought to fill the role of the Federal Reserve for this monetary universe – it stabilizes the currency (EUSD) and the ECR holders get seigniorage and other compensation for the risk they assume. ECR is equivalent to an investment, with both risk and reward, but through their voting rights — selecting the parameters that govern the system — ECR holders can have a direct impact on their own success. They are strongly incentivized to maintain the stability of the system and are rewarded to the extent they succeed.</a:t>
            </a:r>
          </a:p>
          <a:p>
            <a:pPr>
              <a:spcBef>
                <a:spcPts val="600"/>
              </a:spcBef>
              <a:spcAft>
                <a:spcPts val="600"/>
              </a:spcAft>
            </a:pPr>
            <a:r>
              <a:rPr lang="en-GB" sz="1100" dirty="0">
                <a:solidFill>
                  <a:srgbClr val="000000"/>
                </a:solidFill>
                <a:latin typeface="Gotham HTF Book" pitchFamily="2" charset="77"/>
                <a:cs typeface="Arial" pitchFamily="34" charset="0"/>
              </a:rPr>
              <a:t>Note that the ECR token does not fall under the SEC regulatory structure: it is not a “security” as defined by the Howey Test since its profits are not solely derived from the efforts of others. Rather ECR holders are directly involved in the profitability of the token by choosing the goldilocks levels for all of the system parameters — not too hot and not too cold… and the incentives are structured so that ECR holders will not actually profit unless they participate in the Epicenter governance.</a:t>
            </a:r>
          </a:p>
        </p:txBody>
      </p:sp>
      <p:sp>
        <p:nvSpPr>
          <p:cNvPr id="39" name="Rectangle 38">
            <a:extLst>
              <a:ext uri="{FF2B5EF4-FFF2-40B4-BE49-F238E27FC236}">
                <a16:creationId xmlns:a16="http://schemas.microsoft.com/office/drawing/2014/main" id="{522D5993-3E6D-224C-9428-C057FD5A8465}"/>
              </a:ext>
            </a:extLst>
          </p:cNvPr>
          <p:cNvSpPr/>
          <p:nvPr/>
        </p:nvSpPr>
        <p:spPr>
          <a:xfrm>
            <a:off x="597125" y="7786700"/>
            <a:ext cx="1575282" cy="415498"/>
          </a:xfrm>
          <a:prstGeom prst="rect">
            <a:avLst/>
          </a:prstGeom>
          <a:noFill/>
          <a:ln w="9525">
            <a:noFill/>
            <a:miter lim="800000"/>
            <a:headEnd/>
            <a:tailEnd/>
          </a:ln>
        </p:spPr>
        <p:txBody>
          <a:bodyPr wrap="square" lIns="72000" rtlCol="0" anchor="t" anchorCtr="0">
            <a:spAutoFit/>
          </a:bodyPr>
          <a:lstStyle/>
          <a:p>
            <a:pPr algn="ctr" fontAlgn="b">
              <a:spcAft>
                <a:spcPts val="300"/>
              </a:spcAft>
            </a:pPr>
            <a:r>
              <a:rPr lang="en-GB" sz="1050" dirty="0">
                <a:solidFill>
                  <a:schemeClr val="bg1"/>
                </a:solidFill>
                <a:latin typeface="Gotham HTF Book" pitchFamily="2" charset="77"/>
                <a:cs typeface="Arial" pitchFamily="34" charset="0"/>
              </a:rPr>
              <a:t>User deposits EPIC collateral…</a:t>
            </a:r>
          </a:p>
        </p:txBody>
      </p:sp>
      <p:sp>
        <p:nvSpPr>
          <p:cNvPr id="40" name="Rectangle 39">
            <a:extLst>
              <a:ext uri="{FF2B5EF4-FFF2-40B4-BE49-F238E27FC236}">
                <a16:creationId xmlns:a16="http://schemas.microsoft.com/office/drawing/2014/main" id="{63FEAD6A-E6AF-D84D-90B4-B3E74D545E8C}"/>
              </a:ext>
            </a:extLst>
          </p:cNvPr>
          <p:cNvSpPr/>
          <p:nvPr/>
        </p:nvSpPr>
        <p:spPr>
          <a:xfrm>
            <a:off x="2812162" y="7786700"/>
            <a:ext cx="1249306" cy="415498"/>
          </a:xfrm>
          <a:prstGeom prst="rect">
            <a:avLst/>
          </a:prstGeom>
          <a:noFill/>
          <a:ln w="9525">
            <a:noFill/>
            <a:miter lim="800000"/>
            <a:headEnd/>
            <a:tailEnd/>
          </a:ln>
        </p:spPr>
        <p:txBody>
          <a:bodyPr wrap="square" lIns="72000" rtlCol="0" anchor="t" anchorCtr="0">
            <a:spAutoFit/>
          </a:bodyPr>
          <a:lstStyle/>
          <a:p>
            <a:pPr algn="ctr" fontAlgn="b">
              <a:spcAft>
                <a:spcPts val="300"/>
              </a:spcAft>
            </a:pPr>
            <a:r>
              <a:rPr lang="en-GB" sz="1050" dirty="0">
                <a:solidFill>
                  <a:schemeClr val="bg1"/>
                </a:solidFill>
                <a:latin typeface="Gotham HTF Book" pitchFamily="2" charset="77"/>
                <a:cs typeface="Arial" pitchFamily="34" charset="0"/>
              </a:rPr>
              <a:t>…and stakes ECR tokens…</a:t>
            </a:r>
          </a:p>
        </p:txBody>
      </p:sp>
      <p:sp>
        <p:nvSpPr>
          <p:cNvPr id="41" name="Rectangle 40">
            <a:extLst>
              <a:ext uri="{FF2B5EF4-FFF2-40B4-BE49-F238E27FC236}">
                <a16:creationId xmlns:a16="http://schemas.microsoft.com/office/drawing/2014/main" id="{C38F7925-1AEB-A64C-B4CF-34DD22B52159}"/>
              </a:ext>
            </a:extLst>
          </p:cNvPr>
          <p:cNvSpPr/>
          <p:nvPr/>
        </p:nvSpPr>
        <p:spPr>
          <a:xfrm>
            <a:off x="4670205" y="7786700"/>
            <a:ext cx="1509645" cy="415498"/>
          </a:xfrm>
          <a:prstGeom prst="rect">
            <a:avLst/>
          </a:prstGeom>
          <a:noFill/>
          <a:ln w="9525">
            <a:noFill/>
            <a:miter lim="800000"/>
            <a:headEnd/>
            <a:tailEnd/>
          </a:ln>
        </p:spPr>
        <p:txBody>
          <a:bodyPr wrap="square" lIns="72000" rtlCol="0" anchor="t" anchorCtr="0">
            <a:spAutoFit/>
          </a:bodyPr>
          <a:lstStyle/>
          <a:p>
            <a:pPr algn="ctr" fontAlgn="b">
              <a:spcAft>
                <a:spcPts val="300"/>
              </a:spcAft>
            </a:pPr>
            <a:r>
              <a:rPr lang="en-GB" sz="1050" dirty="0">
                <a:solidFill>
                  <a:schemeClr val="bg1"/>
                </a:solidFill>
                <a:latin typeface="Gotham HTF Book" pitchFamily="2" charset="77"/>
                <a:cs typeface="Arial" pitchFamily="34" charset="0"/>
              </a:rPr>
              <a:t>…to unlock an EUSD credit line…</a:t>
            </a:r>
          </a:p>
        </p:txBody>
      </p:sp>
      <p:cxnSp>
        <p:nvCxnSpPr>
          <p:cNvPr id="50" name="Straight Arrow Connector 49">
            <a:extLst>
              <a:ext uri="{FF2B5EF4-FFF2-40B4-BE49-F238E27FC236}">
                <a16:creationId xmlns:a16="http://schemas.microsoft.com/office/drawing/2014/main" id="{521ECD6B-A1F9-F746-B4B7-E8E18FBFC628}"/>
              </a:ext>
            </a:extLst>
          </p:cNvPr>
          <p:cNvCxnSpPr>
            <a:cxnSpLocks/>
          </p:cNvCxnSpPr>
          <p:nvPr/>
        </p:nvCxnSpPr>
        <p:spPr>
          <a:xfrm>
            <a:off x="1736412" y="7393609"/>
            <a:ext cx="1186542" cy="0"/>
          </a:xfrm>
          <a:prstGeom prst="straightConnector1">
            <a:avLst/>
          </a:prstGeom>
          <a:ln w="19050">
            <a:solidFill>
              <a:srgbClr val="0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9D615A8-DF13-294B-B735-754500484A2E}"/>
              </a:ext>
            </a:extLst>
          </p:cNvPr>
          <p:cNvCxnSpPr>
            <a:cxnSpLocks/>
          </p:cNvCxnSpPr>
          <p:nvPr/>
        </p:nvCxnSpPr>
        <p:spPr>
          <a:xfrm>
            <a:off x="3942862" y="7390183"/>
            <a:ext cx="1078523" cy="0"/>
          </a:xfrm>
          <a:prstGeom prst="straightConnector1">
            <a:avLst/>
          </a:prstGeom>
          <a:ln w="19050">
            <a:solidFill>
              <a:srgbClr val="00000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2" name="Picture 51" descr="Logo&#10;&#10;Description automatically generated">
            <a:extLst>
              <a:ext uri="{FF2B5EF4-FFF2-40B4-BE49-F238E27FC236}">
                <a16:creationId xmlns:a16="http://schemas.microsoft.com/office/drawing/2014/main" id="{0F7C038B-8292-9742-9D92-39D8A7D86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846" y="6895254"/>
            <a:ext cx="989858" cy="989858"/>
          </a:xfrm>
          <a:prstGeom prst="rect">
            <a:avLst/>
          </a:prstGeom>
        </p:spPr>
      </p:pic>
      <p:pic>
        <p:nvPicPr>
          <p:cNvPr id="53" name="Picture 52" descr="Shape, arrow&#10;&#10;Description automatically generated">
            <a:extLst>
              <a:ext uri="{FF2B5EF4-FFF2-40B4-BE49-F238E27FC236}">
                <a16:creationId xmlns:a16="http://schemas.microsoft.com/office/drawing/2014/main" id="{91C206D2-49EB-574A-9BDE-6A1621F76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3847" y="6895254"/>
            <a:ext cx="989858" cy="989858"/>
          </a:xfrm>
          <a:prstGeom prst="rect">
            <a:avLst/>
          </a:prstGeom>
        </p:spPr>
      </p:pic>
      <p:pic>
        <p:nvPicPr>
          <p:cNvPr id="57" name="Picture 56">
            <a:extLst>
              <a:ext uri="{FF2B5EF4-FFF2-40B4-BE49-F238E27FC236}">
                <a16:creationId xmlns:a16="http://schemas.microsoft.com/office/drawing/2014/main" id="{2EBADB7E-6EA8-F446-8281-1783D69DB0EF}"/>
              </a:ext>
            </a:extLst>
          </p:cNvPr>
          <p:cNvPicPr>
            <a:picLocks noChangeAspect="1"/>
          </p:cNvPicPr>
          <p:nvPr/>
        </p:nvPicPr>
        <p:blipFill rotWithShape="1">
          <a:blip r:embed="rId4">
            <a:extLst>
              <a:ext uri="{28A0092B-C50C-407E-A947-70E740481C1C}">
                <a14:useLocalDpi xmlns:a14="http://schemas.microsoft.com/office/drawing/2010/main" val="0"/>
              </a:ext>
            </a:extLst>
          </a:blip>
          <a:srcRect b="43450"/>
          <a:stretch/>
        </p:blipFill>
        <p:spPr>
          <a:xfrm>
            <a:off x="2964082" y="7137923"/>
            <a:ext cx="920713" cy="505502"/>
          </a:xfrm>
          <a:prstGeom prst="rect">
            <a:avLst/>
          </a:prstGeom>
        </p:spPr>
      </p:pic>
      <p:sp>
        <p:nvSpPr>
          <p:cNvPr id="62" name="Footer Placeholder 61">
            <a:extLst>
              <a:ext uri="{FF2B5EF4-FFF2-40B4-BE49-F238E27FC236}">
                <a16:creationId xmlns:a16="http://schemas.microsoft.com/office/drawing/2014/main" id="{51DA4C16-56EB-B347-93D1-1FBDFE046649}"/>
              </a:ext>
            </a:extLst>
          </p:cNvPr>
          <p:cNvSpPr>
            <a:spLocks noGrp="1"/>
          </p:cNvSpPr>
          <p:nvPr>
            <p:ph type="ftr" sz="quarter" idx="11"/>
          </p:nvPr>
        </p:nvSpPr>
        <p:spPr/>
        <p:txBody>
          <a:bodyPr/>
          <a:lstStyle/>
          <a:p>
            <a:r>
              <a:rPr lang="en-US"/>
              <a:t>An introduction to ECR</a:t>
            </a:r>
          </a:p>
        </p:txBody>
      </p:sp>
      <p:sp>
        <p:nvSpPr>
          <p:cNvPr id="63" name="Slide Number Placeholder 62">
            <a:extLst>
              <a:ext uri="{FF2B5EF4-FFF2-40B4-BE49-F238E27FC236}">
                <a16:creationId xmlns:a16="http://schemas.microsoft.com/office/drawing/2014/main" id="{104D7B16-72B5-BC40-AC23-04E689A09ED0}"/>
              </a:ext>
            </a:extLst>
          </p:cNvPr>
          <p:cNvSpPr>
            <a:spLocks noGrp="1"/>
          </p:cNvSpPr>
          <p:nvPr>
            <p:ph type="sldNum" sz="quarter" idx="12"/>
          </p:nvPr>
        </p:nvSpPr>
        <p:spPr/>
        <p:txBody>
          <a:bodyPr/>
          <a:lstStyle/>
          <a:p>
            <a:fld id="{7E260360-B404-C844-8651-31E0380F9243}" type="slidenum">
              <a:rPr lang="en-US" smtClean="0"/>
              <a:t>4</a:t>
            </a:fld>
            <a:endParaRPr lang="en-US"/>
          </a:p>
        </p:txBody>
      </p:sp>
    </p:spTree>
    <p:extLst>
      <p:ext uri="{BB962C8B-B14F-4D97-AF65-F5344CB8AC3E}">
        <p14:creationId xmlns:p14="http://schemas.microsoft.com/office/powerpoint/2010/main" val="2073793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CB472F-46C3-6D44-84F9-272098F2E96D}"/>
              </a:ext>
            </a:extLst>
          </p:cNvPr>
          <p:cNvSpPr txBox="1"/>
          <p:nvPr/>
        </p:nvSpPr>
        <p:spPr>
          <a:xfrm>
            <a:off x="2312987" y="239182"/>
            <a:ext cx="2232025" cy="353485"/>
          </a:xfrm>
          <a:prstGeom prst="rect">
            <a:avLst/>
          </a:prstGeom>
          <a:noFill/>
        </p:spPr>
        <p:txBody>
          <a:bodyPr wrap="none" lIns="0" rtlCol="0" anchor="t">
            <a:noAutofit/>
          </a:bodyPr>
          <a:lstStyle/>
          <a:p>
            <a:pPr algn="ctr"/>
            <a:r>
              <a:rPr lang="en-US" sz="1400" dirty="0">
                <a:solidFill>
                  <a:schemeClr val="bg1"/>
                </a:solidFill>
                <a:latin typeface="Gotham HTF Book" pitchFamily="2" charset="77"/>
              </a:rPr>
              <a:t>The Epicenter Ecosystem</a:t>
            </a:r>
          </a:p>
        </p:txBody>
      </p:sp>
      <p:sp>
        <p:nvSpPr>
          <p:cNvPr id="3" name="TextBox 2">
            <a:extLst>
              <a:ext uri="{FF2B5EF4-FFF2-40B4-BE49-F238E27FC236}">
                <a16:creationId xmlns:a16="http://schemas.microsoft.com/office/drawing/2014/main" id="{E5B60285-50B7-4042-8038-78B028208B53}"/>
              </a:ext>
            </a:extLst>
          </p:cNvPr>
          <p:cNvSpPr txBox="1"/>
          <p:nvPr/>
        </p:nvSpPr>
        <p:spPr>
          <a:xfrm>
            <a:off x="657225" y="741496"/>
            <a:ext cx="5543550" cy="663971"/>
          </a:xfrm>
          <a:prstGeom prst="rect">
            <a:avLst/>
          </a:prstGeom>
          <a:noFill/>
        </p:spPr>
        <p:txBody>
          <a:bodyPr wrap="square" lIns="0" rtlCol="0">
            <a:noAutofit/>
          </a:bodyPr>
          <a:lstStyle/>
          <a:p>
            <a:pPr algn="ctr">
              <a:lnSpc>
                <a:spcPct val="90000"/>
              </a:lnSpc>
            </a:pPr>
            <a:r>
              <a:rPr lang="en-US" sz="2000" b="1" dirty="0">
                <a:solidFill>
                  <a:schemeClr val="tx2"/>
                </a:solidFill>
                <a:latin typeface="Gotham HTF Black" pitchFamily="2" charset="77"/>
              </a:rPr>
              <a:t>Composable Components</a:t>
            </a:r>
          </a:p>
        </p:txBody>
      </p:sp>
      <p:sp>
        <p:nvSpPr>
          <p:cNvPr id="5" name="Rectangle 4">
            <a:extLst>
              <a:ext uri="{FF2B5EF4-FFF2-40B4-BE49-F238E27FC236}">
                <a16:creationId xmlns:a16="http://schemas.microsoft.com/office/drawing/2014/main" id="{18134699-8A7E-7448-BBE3-5F22B5843C8C}"/>
              </a:ext>
            </a:extLst>
          </p:cNvPr>
          <p:cNvSpPr/>
          <p:nvPr/>
        </p:nvSpPr>
        <p:spPr>
          <a:xfrm>
            <a:off x="657225" y="1258888"/>
            <a:ext cx="5543550" cy="4089501"/>
          </a:xfrm>
          <a:prstGeom prst="rect">
            <a:avLst/>
          </a:prstGeom>
        </p:spPr>
        <p:txBody>
          <a:bodyPr wrap="square" numCol="2" spcCol="180000">
            <a:noAutofit/>
          </a:bodyPr>
          <a:lstStyle/>
          <a:p>
            <a:pPr>
              <a:spcBef>
                <a:spcPts val="600"/>
              </a:spcBef>
              <a:spcAft>
                <a:spcPts val="600"/>
              </a:spcAft>
            </a:pPr>
            <a:r>
              <a:rPr lang="en-GB" sz="1100" b="1" dirty="0">
                <a:solidFill>
                  <a:schemeClr val="bg1"/>
                </a:solidFill>
                <a:latin typeface="Gotham HTF Book" pitchFamily="2" charset="77"/>
                <a:cs typeface="Arial" pitchFamily="34" charset="0"/>
              </a:rPr>
              <a:t>EPIC</a:t>
            </a:r>
          </a:p>
          <a:p>
            <a:pPr>
              <a:spcBef>
                <a:spcPts val="600"/>
              </a:spcBef>
              <a:spcAft>
                <a:spcPts val="600"/>
              </a:spcAft>
            </a:pPr>
            <a:r>
              <a:rPr lang="en-GB" sz="1100" dirty="0">
                <a:solidFill>
                  <a:srgbClr val="000000"/>
                </a:solidFill>
                <a:latin typeface="Gotham HTF Book" pitchFamily="2" charset="77"/>
                <a:cs typeface="Arial" pitchFamily="34" charset="0"/>
              </a:rPr>
              <a:t>EPIC is a novel software implementation of the original Bitcoin Standard, updated to the most recent technologies. EPIC’s Rust-based Mimblewimble blockchain includes improvements in all of the attributes that are necessary to foster mass adoption.</a:t>
            </a:r>
          </a:p>
          <a:p>
            <a:pPr>
              <a:spcBef>
                <a:spcPts val="600"/>
              </a:spcBef>
              <a:spcAft>
                <a:spcPts val="600"/>
              </a:spcAft>
            </a:pPr>
            <a:r>
              <a:rPr lang="en-GB" sz="1100" dirty="0">
                <a:solidFill>
                  <a:srgbClr val="000000"/>
                </a:solidFill>
                <a:latin typeface="Gotham HTF Book" pitchFamily="2" charset="77"/>
                <a:cs typeface="Arial" pitchFamily="34" charset="0"/>
              </a:rPr>
              <a:t>Epic Cash is Howey compliant, designed to attain a score of "1” by the Crypto Rating Council.  Epic Cash is 100% proof-of-work mined, with no special nodes.</a:t>
            </a:r>
          </a:p>
          <a:p>
            <a:pPr>
              <a:spcBef>
                <a:spcPts val="600"/>
              </a:spcBef>
              <a:spcAft>
                <a:spcPts val="600"/>
              </a:spcAft>
            </a:pPr>
            <a:r>
              <a:rPr lang="en-GB" sz="1100" dirty="0">
                <a:solidFill>
                  <a:srgbClr val="000000"/>
                </a:solidFill>
                <a:latin typeface="Gotham HTF Book" pitchFamily="2" charset="77"/>
                <a:cs typeface="Arial" pitchFamily="34" charset="0"/>
              </a:rPr>
              <a:t>With a hard limit on supply, Epic Cash, like BTC, is expected to function as a store of value. As a medium of exchange, however, both Epic Cash and BTC have a serious problem: their value, as measured in fiat, fluctuates wildly.</a:t>
            </a:r>
          </a:p>
          <a:p>
            <a:pPr>
              <a:spcBef>
                <a:spcPts val="600"/>
              </a:spcBef>
              <a:spcAft>
                <a:spcPts val="600"/>
              </a:spcAft>
            </a:pPr>
            <a:endParaRPr lang="en-GB" sz="1100" dirty="0">
              <a:solidFill>
                <a:srgbClr val="000000"/>
              </a:solidFill>
              <a:latin typeface="Gotham HTF Book" pitchFamily="2" charset="77"/>
              <a:cs typeface="Arial" pitchFamily="34" charset="0"/>
            </a:endParaRPr>
          </a:p>
          <a:p>
            <a:pPr>
              <a:spcBef>
                <a:spcPts val="600"/>
              </a:spcBef>
              <a:spcAft>
                <a:spcPts val="600"/>
              </a:spcAft>
            </a:pPr>
            <a:endParaRPr lang="en-GB" sz="1100" dirty="0">
              <a:solidFill>
                <a:srgbClr val="000000"/>
              </a:solidFill>
              <a:latin typeface="Gotham HTF Book" pitchFamily="2" charset="77"/>
              <a:cs typeface="Arial" pitchFamily="34" charset="0"/>
            </a:endParaRPr>
          </a:p>
          <a:p>
            <a:pPr>
              <a:spcBef>
                <a:spcPts val="600"/>
              </a:spcBef>
              <a:spcAft>
                <a:spcPts val="600"/>
              </a:spcAft>
            </a:pPr>
            <a:r>
              <a:rPr lang="en-GB" sz="1100" b="1" dirty="0">
                <a:solidFill>
                  <a:schemeClr val="bg1"/>
                </a:solidFill>
                <a:latin typeface="Gotham HTF Book" pitchFamily="2" charset="77"/>
                <a:cs typeface="Arial" pitchFamily="34" charset="0"/>
              </a:rPr>
              <a:t>EUSD</a:t>
            </a:r>
          </a:p>
          <a:p>
            <a:pPr>
              <a:spcBef>
                <a:spcPts val="600"/>
              </a:spcBef>
              <a:spcAft>
                <a:spcPts val="600"/>
              </a:spcAft>
            </a:pPr>
            <a:r>
              <a:rPr lang="en-GB" sz="1100" dirty="0">
                <a:solidFill>
                  <a:srgbClr val="000000"/>
                </a:solidFill>
                <a:latin typeface="Gotham HTF Book" pitchFamily="2" charset="77"/>
                <a:cs typeface="Arial" pitchFamily="34" charset="0"/>
              </a:rPr>
              <a:t>Any enterprise with a dollar-denominated cost structure would have to swallow the exchange-rate risk if they accepted a cryptocurrency in payment. With the current level of exchange rate volatility, this generally makes cryptocurrencies unsuitable for doing business in the fiat world.</a:t>
            </a:r>
          </a:p>
          <a:p>
            <a:pPr>
              <a:spcBef>
                <a:spcPts val="600"/>
              </a:spcBef>
              <a:spcAft>
                <a:spcPts val="600"/>
              </a:spcAft>
            </a:pPr>
            <a:r>
              <a:rPr lang="en-GB" sz="1100" dirty="0">
                <a:solidFill>
                  <a:srgbClr val="000000"/>
                </a:solidFill>
                <a:latin typeface="Gotham HTF Book" pitchFamily="2" charset="77"/>
                <a:cs typeface="Arial" pitchFamily="34" charset="0"/>
              </a:rPr>
              <a:t>This is the whole function of the EUSD stablecoin, which will launch under the Epicenter umbrella Q1 2022:  one EUSD token is always and instantly redeemable for $1 worth of Epic Cash. EUSD is multi-chain and will eventually be available on 31 other blockchains such as DAI, Solana, </a:t>
            </a:r>
            <a:r>
              <a:rPr lang="en-GB" sz="1100" dirty="0" err="1">
                <a:solidFill>
                  <a:srgbClr val="000000"/>
                </a:solidFill>
                <a:latin typeface="Gotham HTF Book" pitchFamily="2" charset="77"/>
                <a:cs typeface="Arial" pitchFamily="34" charset="0"/>
              </a:rPr>
              <a:t>Kadena</a:t>
            </a:r>
            <a:r>
              <a:rPr lang="en-GB" sz="1100" dirty="0">
                <a:solidFill>
                  <a:srgbClr val="000000"/>
                </a:solidFill>
                <a:latin typeface="Gotham HTF Book" pitchFamily="2" charset="77"/>
                <a:cs typeface="Arial" pitchFamily="34" charset="0"/>
              </a:rPr>
              <a:t>, Avalanche, and more.</a:t>
            </a:r>
          </a:p>
          <a:p>
            <a:pPr>
              <a:spcBef>
                <a:spcPts val="600"/>
              </a:spcBef>
              <a:spcAft>
                <a:spcPts val="600"/>
              </a:spcAft>
            </a:pPr>
            <a:r>
              <a:rPr lang="en-GB" sz="1100" dirty="0">
                <a:solidFill>
                  <a:srgbClr val="000000"/>
                </a:solidFill>
                <a:latin typeface="Gotham HTF Book" pitchFamily="2" charset="77"/>
                <a:cs typeface="Arial" pitchFamily="34" charset="0"/>
              </a:rPr>
              <a:t>An EUSD holder is always guaranteed $1 worth of EPIC, regardless of the current print. Unlike Federal Reserve Notes or DAI, EUSD accrues no interest.</a:t>
            </a:r>
          </a:p>
        </p:txBody>
      </p:sp>
      <p:sp>
        <p:nvSpPr>
          <p:cNvPr id="6" name="TextBox 5">
            <a:extLst>
              <a:ext uri="{FF2B5EF4-FFF2-40B4-BE49-F238E27FC236}">
                <a16:creationId xmlns:a16="http://schemas.microsoft.com/office/drawing/2014/main" id="{86D36394-4D00-994C-AC50-0EEE34E91FEC}"/>
              </a:ext>
            </a:extLst>
          </p:cNvPr>
          <p:cNvSpPr txBox="1"/>
          <p:nvPr/>
        </p:nvSpPr>
        <p:spPr bwMode="auto">
          <a:xfrm>
            <a:off x="3486260" y="7545736"/>
            <a:ext cx="1007953" cy="307777"/>
          </a:xfrm>
          <a:prstGeom prst="rect">
            <a:avLst/>
          </a:prstGeom>
          <a:noFill/>
          <a:ln w="9525">
            <a:noFill/>
            <a:miter lim="800000"/>
            <a:headEnd/>
            <a:tailEnd/>
          </a:ln>
        </p:spPr>
        <p:txBody>
          <a:bodyPr wrap="square" rtlCol="0" anchor="t" anchorCtr="0">
            <a:spAutoFit/>
          </a:bodyPr>
          <a:lstStyle/>
          <a:p>
            <a:pPr fontAlgn="b">
              <a:spcAft>
                <a:spcPts val="169"/>
              </a:spcAft>
            </a:pPr>
            <a:r>
              <a:rPr lang="en-US" sz="1400" dirty="0">
                <a:solidFill>
                  <a:srgbClr val="000000"/>
                </a:solidFill>
                <a:latin typeface="Gotham HTF Book" pitchFamily="2" charset="77"/>
                <a:cs typeface="Arial" pitchFamily="34" charset="0"/>
              </a:rPr>
              <a:t>worth of</a:t>
            </a:r>
          </a:p>
        </p:txBody>
      </p:sp>
      <p:sp>
        <p:nvSpPr>
          <p:cNvPr id="7" name="Rectangle 6">
            <a:extLst>
              <a:ext uri="{FF2B5EF4-FFF2-40B4-BE49-F238E27FC236}">
                <a16:creationId xmlns:a16="http://schemas.microsoft.com/office/drawing/2014/main" id="{2645B7B1-1FA2-4341-A611-BD40946E920E}"/>
              </a:ext>
            </a:extLst>
          </p:cNvPr>
          <p:cNvSpPr/>
          <p:nvPr/>
        </p:nvSpPr>
        <p:spPr>
          <a:xfrm>
            <a:off x="963599" y="7384376"/>
            <a:ext cx="2688557" cy="584775"/>
          </a:xfrm>
          <a:prstGeom prst="rect">
            <a:avLst/>
          </a:prstGeom>
        </p:spPr>
        <p:txBody>
          <a:bodyPr wrap="none">
            <a:spAutoFit/>
          </a:bodyPr>
          <a:lstStyle/>
          <a:p>
            <a:r>
              <a:rPr lang="en-US" sz="3200" b="1" dirty="0">
                <a:solidFill>
                  <a:srgbClr val="000000"/>
                </a:solidFill>
                <a:latin typeface="Gotham HTF Black" pitchFamily="2" charset="77"/>
                <a:cs typeface="Arial" pitchFamily="34" charset="0"/>
              </a:rPr>
              <a:t>1 EUSD = $1 </a:t>
            </a:r>
            <a:endParaRPr lang="en-US" sz="3200" b="1" dirty="0">
              <a:solidFill>
                <a:srgbClr val="000000"/>
              </a:solidFill>
              <a:latin typeface="Gotham HTF Black" pitchFamily="2" charset="77"/>
            </a:endParaRPr>
          </a:p>
        </p:txBody>
      </p:sp>
      <p:pic>
        <p:nvPicPr>
          <p:cNvPr id="9" name="Picture 8" descr="Logo&#10;&#10;Description automatically generated">
            <a:extLst>
              <a:ext uri="{FF2B5EF4-FFF2-40B4-BE49-F238E27FC236}">
                <a16:creationId xmlns:a16="http://schemas.microsoft.com/office/drawing/2014/main" id="{537C340B-FCA4-2248-82AC-FC5F08799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8729" y="6161189"/>
            <a:ext cx="1303867" cy="1303867"/>
          </a:xfrm>
          <a:prstGeom prst="rect">
            <a:avLst/>
          </a:prstGeom>
        </p:spPr>
      </p:pic>
      <p:pic>
        <p:nvPicPr>
          <p:cNvPr id="11" name="Picture 10" descr="Shape, arrow&#10;&#10;Description automatically generated">
            <a:extLst>
              <a:ext uri="{FF2B5EF4-FFF2-40B4-BE49-F238E27FC236}">
                <a16:creationId xmlns:a16="http://schemas.microsoft.com/office/drawing/2014/main" id="{B44CCBA8-564E-0547-A6EB-7391422B9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405" y="6122325"/>
            <a:ext cx="1303867" cy="1303867"/>
          </a:xfrm>
          <a:prstGeom prst="rect">
            <a:avLst/>
          </a:prstGeom>
        </p:spPr>
      </p:pic>
      <p:sp>
        <p:nvSpPr>
          <p:cNvPr id="12" name="Rectangle 11">
            <a:extLst>
              <a:ext uri="{FF2B5EF4-FFF2-40B4-BE49-F238E27FC236}">
                <a16:creationId xmlns:a16="http://schemas.microsoft.com/office/drawing/2014/main" id="{F2173AB2-E5D6-1749-8127-17FF86603EB2}"/>
              </a:ext>
            </a:extLst>
          </p:cNvPr>
          <p:cNvSpPr/>
          <p:nvPr/>
        </p:nvSpPr>
        <p:spPr>
          <a:xfrm>
            <a:off x="4416208" y="7384376"/>
            <a:ext cx="1168910" cy="584775"/>
          </a:xfrm>
          <a:prstGeom prst="rect">
            <a:avLst/>
          </a:prstGeom>
        </p:spPr>
        <p:txBody>
          <a:bodyPr wrap="none">
            <a:spAutoFit/>
          </a:bodyPr>
          <a:lstStyle/>
          <a:p>
            <a:r>
              <a:rPr lang="en-US" sz="3200" b="1" dirty="0">
                <a:solidFill>
                  <a:srgbClr val="000000"/>
                </a:solidFill>
                <a:latin typeface="Gotham HTF Black" pitchFamily="2" charset="77"/>
                <a:cs typeface="Arial" pitchFamily="34" charset="0"/>
              </a:rPr>
              <a:t>EPIC</a:t>
            </a:r>
            <a:endParaRPr lang="en-US" sz="3200" b="1" dirty="0">
              <a:solidFill>
                <a:srgbClr val="000000"/>
              </a:solidFill>
              <a:latin typeface="Gotham HTF Black" pitchFamily="2" charset="77"/>
            </a:endParaRPr>
          </a:p>
        </p:txBody>
      </p:sp>
      <p:sp>
        <p:nvSpPr>
          <p:cNvPr id="13" name="Footer Placeholder 12">
            <a:extLst>
              <a:ext uri="{FF2B5EF4-FFF2-40B4-BE49-F238E27FC236}">
                <a16:creationId xmlns:a16="http://schemas.microsoft.com/office/drawing/2014/main" id="{732919A7-5A5F-9849-9BF1-0B0C7F6DCF54}"/>
              </a:ext>
            </a:extLst>
          </p:cNvPr>
          <p:cNvSpPr>
            <a:spLocks noGrp="1"/>
          </p:cNvSpPr>
          <p:nvPr>
            <p:ph type="ftr" sz="quarter" idx="11"/>
          </p:nvPr>
        </p:nvSpPr>
        <p:spPr/>
        <p:txBody>
          <a:bodyPr/>
          <a:lstStyle/>
          <a:p>
            <a:r>
              <a:rPr lang="en-US"/>
              <a:t>An introduction to ECR</a:t>
            </a:r>
          </a:p>
        </p:txBody>
      </p:sp>
      <p:sp>
        <p:nvSpPr>
          <p:cNvPr id="14" name="Slide Number Placeholder 13">
            <a:extLst>
              <a:ext uri="{FF2B5EF4-FFF2-40B4-BE49-F238E27FC236}">
                <a16:creationId xmlns:a16="http://schemas.microsoft.com/office/drawing/2014/main" id="{416BBD0B-06B0-5E4A-8377-B6FECD47AFF4}"/>
              </a:ext>
            </a:extLst>
          </p:cNvPr>
          <p:cNvSpPr>
            <a:spLocks noGrp="1"/>
          </p:cNvSpPr>
          <p:nvPr>
            <p:ph type="sldNum" sz="quarter" idx="12"/>
          </p:nvPr>
        </p:nvSpPr>
        <p:spPr/>
        <p:txBody>
          <a:bodyPr/>
          <a:lstStyle/>
          <a:p>
            <a:fld id="{7E260360-B404-C844-8651-31E0380F9243}" type="slidenum">
              <a:rPr lang="en-US" smtClean="0"/>
              <a:t>5</a:t>
            </a:fld>
            <a:endParaRPr lang="en-US"/>
          </a:p>
        </p:txBody>
      </p:sp>
    </p:spTree>
    <p:extLst>
      <p:ext uri="{BB962C8B-B14F-4D97-AF65-F5344CB8AC3E}">
        <p14:creationId xmlns:p14="http://schemas.microsoft.com/office/powerpoint/2010/main" val="1419860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CB472F-46C3-6D44-84F9-272098F2E96D}"/>
              </a:ext>
            </a:extLst>
          </p:cNvPr>
          <p:cNvSpPr txBox="1"/>
          <p:nvPr/>
        </p:nvSpPr>
        <p:spPr>
          <a:xfrm>
            <a:off x="2312987" y="239182"/>
            <a:ext cx="2232025" cy="353485"/>
          </a:xfrm>
          <a:prstGeom prst="rect">
            <a:avLst/>
          </a:prstGeom>
          <a:noFill/>
        </p:spPr>
        <p:txBody>
          <a:bodyPr wrap="none" lIns="0" rtlCol="0" anchor="t">
            <a:noAutofit/>
          </a:bodyPr>
          <a:lstStyle/>
          <a:p>
            <a:pPr algn="ctr"/>
            <a:r>
              <a:rPr lang="en-US" sz="1400" dirty="0">
                <a:solidFill>
                  <a:schemeClr val="bg1"/>
                </a:solidFill>
                <a:latin typeface="Gotham HTF Book" pitchFamily="2" charset="77"/>
              </a:rPr>
              <a:t>The Epicenter Ecosystem</a:t>
            </a:r>
          </a:p>
        </p:txBody>
      </p:sp>
      <p:sp>
        <p:nvSpPr>
          <p:cNvPr id="3" name="TextBox 2">
            <a:extLst>
              <a:ext uri="{FF2B5EF4-FFF2-40B4-BE49-F238E27FC236}">
                <a16:creationId xmlns:a16="http://schemas.microsoft.com/office/drawing/2014/main" id="{E5B60285-50B7-4042-8038-78B028208B53}"/>
              </a:ext>
            </a:extLst>
          </p:cNvPr>
          <p:cNvSpPr txBox="1"/>
          <p:nvPr/>
        </p:nvSpPr>
        <p:spPr>
          <a:xfrm>
            <a:off x="657225" y="741496"/>
            <a:ext cx="5543550" cy="663971"/>
          </a:xfrm>
          <a:prstGeom prst="rect">
            <a:avLst/>
          </a:prstGeom>
          <a:noFill/>
        </p:spPr>
        <p:txBody>
          <a:bodyPr wrap="square" lIns="0" rtlCol="0">
            <a:noAutofit/>
          </a:bodyPr>
          <a:lstStyle/>
          <a:p>
            <a:pPr algn="ctr">
              <a:lnSpc>
                <a:spcPct val="90000"/>
              </a:lnSpc>
            </a:pPr>
            <a:r>
              <a:rPr lang="en-US" sz="2000" b="1" dirty="0">
                <a:solidFill>
                  <a:schemeClr val="tx2"/>
                </a:solidFill>
                <a:latin typeface="Gotham HTF Black" pitchFamily="2" charset="77"/>
              </a:rPr>
              <a:t>Composable Components</a:t>
            </a:r>
          </a:p>
        </p:txBody>
      </p:sp>
      <p:sp>
        <p:nvSpPr>
          <p:cNvPr id="5" name="Rectangle 4">
            <a:extLst>
              <a:ext uri="{FF2B5EF4-FFF2-40B4-BE49-F238E27FC236}">
                <a16:creationId xmlns:a16="http://schemas.microsoft.com/office/drawing/2014/main" id="{18134699-8A7E-7448-BBE3-5F22B5843C8C}"/>
              </a:ext>
            </a:extLst>
          </p:cNvPr>
          <p:cNvSpPr/>
          <p:nvPr/>
        </p:nvSpPr>
        <p:spPr>
          <a:xfrm>
            <a:off x="657225" y="1258888"/>
            <a:ext cx="5543550" cy="2919412"/>
          </a:xfrm>
          <a:prstGeom prst="rect">
            <a:avLst/>
          </a:prstGeom>
        </p:spPr>
        <p:txBody>
          <a:bodyPr wrap="square" numCol="2" spcCol="180000">
            <a:noAutofit/>
          </a:bodyPr>
          <a:lstStyle/>
          <a:p>
            <a:pPr>
              <a:spcBef>
                <a:spcPts val="600"/>
              </a:spcBef>
              <a:spcAft>
                <a:spcPts val="600"/>
              </a:spcAft>
            </a:pPr>
            <a:r>
              <a:rPr lang="en-GB" sz="1100" b="1" dirty="0">
                <a:solidFill>
                  <a:schemeClr val="bg1"/>
                </a:solidFill>
                <a:latin typeface="Gotham HTF Book" pitchFamily="2" charset="77"/>
                <a:cs typeface="Arial" pitchFamily="34" charset="0"/>
              </a:rPr>
              <a:t>EONE</a:t>
            </a:r>
          </a:p>
          <a:p>
            <a:pPr>
              <a:spcBef>
                <a:spcPts val="600"/>
              </a:spcBef>
              <a:spcAft>
                <a:spcPts val="600"/>
              </a:spcAft>
            </a:pPr>
            <a:r>
              <a:rPr lang="en-GB" sz="1100" dirty="0">
                <a:solidFill>
                  <a:srgbClr val="000000"/>
                </a:solidFill>
                <a:latin typeface="Gotham HTF Book" pitchFamily="2" charset="77"/>
                <a:cs typeface="Arial" pitchFamily="34" charset="0"/>
              </a:rPr>
              <a:t>Access Turing complete smart contract platforms in a </a:t>
            </a:r>
            <a:r>
              <a:rPr lang="en-GB" sz="1100" dirty="0" err="1">
                <a:solidFill>
                  <a:srgbClr val="000000"/>
                </a:solidFill>
                <a:latin typeface="Gotham HTF Book" pitchFamily="2" charset="77"/>
                <a:cs typeface="Arial" pitchFamily="34" charset="0"/>
              </a:rPr>
              <a:t>trustless</a:t>
            </a:r>
            <a:r>
              <a:rPr lang="en-GB" sz="1100" dirty="0">
                <a:solidFill>
                  <a:srgbClr val="000000"/>
                </a:solidFill>
                <a:latin typeface="Gotham HTF Book" pitchFamily="2" charset="77"/>
                <a:cs typeface="Arial" pitchFamily="34" charset="0"/>
              </a:rPr>
              <a:t>, permissionless way using EONE tokenized EPIC using technology from secure MPC networks such as </a:t>
            </a:r>
            <a:r>
              <a:rPr lang="en-GB" sz="1100" dirty="0" err="1">
                <a:solidFill>
                  <a:srgbClr val="000000"/>
                </a:solidFill>
                <a:latin typeface="Gotham HTF Book" pitchFamily="2" charset="77"/>
                <a:cs typeface="Arial" pitchFamily="34" charset="0"/>
              </a:rPr>
              <a:t>RenVM</a:t>
            </a:r>
            <a:r>
              <a:rPr lang="en-GB" sz="1100" dirty="0">
                <a:solidFill>
                  <a:srgbClr val="000000"/>
                </a:solidFill>
                <a:latin typeface="Gotham HTF Book" pitchFamily="2" charset="77"/>
                <a:cs typeface="Arial" pitchFamily="34" charset="0"/>
              </a:rPr>
              <a:t> &amp; </a:t>
            </a:r>
            <a:r>
              <a:rPr lang="en-GB" sz="1100" dirty="0" err="1">
                <a:solidFill>
                  <a:srgbClr val="000000"/>
                </a:solidFill>
                <a:latin typeface="Gotham HTF Book" pitchFamily="2" charset="77"/>
                <a:cs typeface="Arial" pitchFamily="34" charset="0"/>
              </a:rPr>
              <a:t>Wanchain</a:t>
            </a:r>
            <a:r>
              <a:rPr lang="en-GB" sz="1100" dirty="0">
                <a:solidFill>
                  <a:srgbClr val="000000"/>
                </a:solidFill>
                <a:latin typeface="Gotham HTF Book" pitchFamily="2" charset="77"/>
                <a:cs typeface="Arial" pitchFamily="34" charset="0"/>
              </a:rPr>
              <a:t>.</a:t>
            </a:r>
          </a:p>
          <a:p>
            <a:pPr>
              <a:spcBef>
                <a:spcPts val="600"/>
              </a:spcBef>
              <a:spcAft>
                <a:spcPts val="600"/>
              </a:spcAft>
            </a:pPr>
            <a:r>
              <a:rPr lang="en-GB" sz="1100" dirty="0">
                <a:solidFill>
                  <a:srgbClr val="000000"/>
                </a:solidFill>
                <a:latin typeface="Gotham HTF Book" pitchFamily="2" charset="77"/>
                <a:cs typeface="Arial" pitchFamily="34" charset="0"/>
              </a:rPr>
              <a:t>Unlike EUSD which is soft pegged to $1 worth of EPIC, EONE is hard pegged to 1 EPIC. In this way, arbitrage opportunities exist for independent market actors to proactively move liquidity between chains as necessary.</a:t>
            </a:r>
          </a:p>
          <a:p>
            <a:pPr>
              <a:spcBef>
                <a:spcPts val="600"/>
              </a:spcBef>
              <a:spcAft>
                <a:spcPts val="600"/>
              </a:spcAft>
            </a:pPr>
            <a:endParaRPr lang="en-GB" sz="1100" dirty="0">
              <a:solidFill>
                <a:srgbClr val="000000"/>
              </a:solidFill>
              <a:latin typeface="Gotham HTF Book" pitchFamily="2" charset="77"/>
              <a:cs typeface="Arial" pitchFamily="34" charset="0"/>
            </a:endParaRPr>
          </a:p>
        </p:txBody>
      </p:sp>
      <p:sp>
        <p:nvSpPr>
          <p:cNvPr id="62" name="Footer Placeholder 61">
            <a:extLst>
              <a:ext uri="{FF2B5EF4-FFF2-40B4-BE49-F238E27FC236}">
                <a16:creationId xmlns:a16="http://schemas.microsoft.com/office/drawing/2014/main" id="{51DA4C16-56EB-B347-93D1-1FBDFE046649}"/>
              </a:ext>
            </a:extLst>
          </p:cNvPr>
          <p:cNvSpPr>
            <a:spLocks noGrp="1"/>
          </p:cNvSpPr>
          <p:nvPr>
            <p:ph type="ftr" sz="quarter" idx="11"/>
          </p:nvPr>
        </p:nvSpPr>
        <p:spPr/>
        <p:txBody>
          <a:bodyPr/>
          <a:lstStyle/>
          <a:p>
            <a:r>
              <a:rPr lang="en-US"/>
              <a:t>An introduction to ECR</a:t>
            </a:r>
          </a:p>
        </p:txBody>
      </p:sp>
      <p:sp>
        <p:nvSpPr>
          <p:cNvPr id="63" name="Slide Number Placeholder 62">
            <a:extLst>
              <a:ext uri="{FF2B5EF4-FFF2-40B4-BE49-F238E27FC236}">
                <a16:creationId xmlns:a16="http://schemas.microsoft.com/office/drawing/2014/main" id="{104D7B16-72B5-BC40-AC23-04E689A09ED0}"/>
              </a:ext>
            </a:extLst>
          </p:cNvPr>
          <p:cNvSpPr>
            <a:spLocks noGrp="1"/>
          </p:cNvSpPr>
          <p:nvPr>
            <p:ph type="sldNum" sz="quarter" idx="12"/>
          </p:nvPr>
        </p:nvSpPr>
        <p:spPr/>
        <p:txBody>
          <a:bodyPr/>
          <a:lstStyle/>
          <a:p>
            <a:fld id="{7E260360-B404-C844-8651-31E0380F9243}" type="slidenum">
              <a:rPr lang="en-US" smtClean="0"/>
              <a:t>6</a:t>
            </a:fld>
            <a:endParaRPr lang="en-US"/>
          </a:p>
        </p:txBody>
      </p:sp>
      <p:pic>
        <p:nvPicPr>
          <p:cNvPr id="7" name="Picture 6">
            <a:extLst>
              <a:ext uri="{FF2B5EF4-FFF2-40B4-BE49-F238E27FC236}">
                <a16:creationId xmlns:a16="http://schemas.microsoft.com/office/drawing/2014/main" id="{64AC4C18-0BD4-0A4D-AF50-E6BF7F97A88A}"/>
              </a:ext>
            </a:extLst>
          </p:cNvPr>
          <p:cNvPicPr>
            <a:picLocks noChangeAspect="1"/>
          </p:cNvPicPr>
          <p:nvPr/>
        </p:nvPicPr>
        <p:blipFill>
          <a:blip r:embed="rId2">
            <a:extLst>
              <a:ext uri="{28A0092B-C50C-407E-A947-70E740481C1C}">
                <a14:useLocalDpi xmlns:a14="http://schemas.microsoft.com/office/drawing/2010/main" val="0"/>
              </a:ext>
            </a:extLst>
          </a:blip>
          <a:srcRect t="1749" b="1749"/>
          <a:stretch/>
        </p:blipFill>
        <p:spPr>
          <a:xfrm>
            <a:off x="574095" y="6272181"/>
            <a:ext cx="2614687" cy="1073869"/>
          </a:xfrm>
          <a:prstGeom prst="rect">
            <a:avLst/>
          </a:prstGeom>
        </p:spPr>
      </p:pic>
      <p:pic>
        <p:nvPicPr>
          <p:cNvPr id="6" name="Picture 5" descr="A picture containing text, tableware, dishware, plate&#10;&#10;Description automatically generated">
            <a:extLst>
              <a:ext uri="{FF2B5EF4-FFF2-40B4-BE49-F238E27FC236}">
                <a16:creationId xmlns:a16="http://schemas.microsoft.com/office/drawing/2014/main" id="{03EB5990-F6F4-D440-B4D8-186A39367733}"/>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Effect>
                      <a14:brightnessContrast contrast="79000"/>
                    </a14:imgEffect>
                  </a14:imgLayer>
                </a14:imgProps>
              </a:ext>
              <a:ext uri="{28A0092B-C50C-407E-A947-70E740481C1C}">
                <a14:useLocalDpi xmlns:a14="http://schemas.microsoft.com/office/drawing/2010/main" val="0"/>
              </a:ext>
            </a:extLst>
          </a:blip>
          <a:stretch>
            <a:fillRect/>
          </a:stretch>
        </p:blipFill>
        <p:spPr>
          <a:xfrm>
            <a:off x="3768146" y="1554296"/>
            <a:ext cx="2314575" cy="449562"/>
          </a:xfrm>
          <a:prstGeom prst="rect">
            <a:avLst/>
          </a:prstGeom>
        </p:spPr>
      </p:pic>
      <p:pic>
        <p:nvPicPr>
          <p:cNvPr id="9" name="Picture 8" descr="Logo, company name&#10;&#10;Description automatically generated">
            <a:extLst>
              <a:ext uri="{FF2B5EF4-FFF2-40B4-BE49-F238E27FC236}">
                <a16:creationId xmlns:a16="http://schemas.microsoft.com/office/drawing/2014/main" id="{BE00915B-FD7D-7441-B7E8-6CC695A721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5447" y="2244443"/>
            <a:ext cx="2314575" cy="669350"/>
          </a:xfrm>
          <a:prstGeom prst="rect">
            <a:avLst/>
          </a:prstGeom>
        </p:spPr>
      </p:pic>
      <p:sp>
        <p:nvSpPr>
          <p:cNvPr id="11" name="Rectangle 10">
            <a:extLst>
              <a:ext uri="{FF2B5EF4-FFF2-40B4-BE49-F238E27FC236}">
                <a16:creationId xmlns:a16="http://schemas.microsoft.com/office/drawing/2014/main" id="{7B171098-8090-D74B-8655-E8961C46624E}"/>
              </a:ext>
            </a:extLst>
          </p:cNvPr>
          <p:cNvSpPr/>
          <p:nvPr/>
        </p:nvSpPr>
        <p:spPr>
          <a:xfrm>
            <a:off x="1021765" y="7384376"/>
            <a:ext cx="1683474" cy="584775"/>
          </a:xfrm>
          <a:prstGeom prst="rect">
            <a:avLst/>
          </a:prstGeom>
        </p:spPr>
        <p:txBody>
          <a:bodyPr wrap="none">
            <a:spAutoFit/>
          </a:bodyPr>
          <a:lstStyle/>
          <a:p>
            <a:r>
              <a:rPr lang="en-US" sz="3200" b="1" dirty="0">
                <a:solidFill>
                  <a:srgbClr val="000000"/>
                </a:solidFill>
                <a:latin typeface="Gotham HTF Black" pitchFamily="2" charset="77"/>
                <a:cs typeface="Arial" pitchFamily="34" charset="0"/>
              </a:rPr>
              <a:t>1 EONE</a:t>
            </a:r>
            <a:endParaRPr lang="en-US" sz="3200" b="1" dirty="0">
              <a:solidFill>
                <a:srgbClr val="000000"/>
              </a:solidFill>
              <a:latin typeface="Gotham HTF Black" pitchFamily="2" charset="77"/>
            </a:endParaRPr>
          </a:p>
        </p:txBody>
      </p:sp>
      <p:pic>
        <p:nvPicPr>
          <p:cNvPr id="12" name="Picture 11" descr="Logo&#10;&#10;Description automatically generated">
            <a:extLst>
              <a:ext uri="{FF2B5EF4-FFF2-40B4-BE49-F238E27FC236}">
                <a16:creationId xmlns:a16="http://schemas.microsoft.com/office/drawing/2014/main" id="{3C1CF04B-5B86-1E4B-95A4-5A52E34CCC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3501" y="6161189"/>
            <a:ext cx="1303867" cy="1303867"/>
          </a:xfrm>
          <a:prstGeom prst="rect">
            <a:avLst/>
          </a:prstGeom>
        </p:spPr>
      </p:pic>
      <p:sp>
        <p:nvSpPr>
          <p:cNvPr id="14" name="Rectangle 13">
            <a:extLst>
              <a:ext uri="{FF2B5EF4-FFF2-40B4-BE49-F238E27FC236}">
                <a16:creationId xmlns:a16="http://schemas.microsoft.com/office/drawing/2014/main" id="{BCB31FE3-92D3-9D4C-B549-FA577E6410AA}"/>
              </a:ext>
            </a:extLst>
          </p:cNvPr>
          <p:cNvSpPr/>
          <p:nvPr/>
        </p:nvSpPr>
        <p:spPr>
          <a:xfrm>
            <a:off x="4197510" y="7384376"/>
            <a:ext cx="1455848" cy="584775"/>
          </a:xfrm>
          <a:prstGeom prst="rect">
            <a:avLst/>
          </a:prstGeom>
        </p:spPr>
        <p:txBody>
          <a:bodyPr wrap="none">
            <a:spAutoFit/>
          </a:bodyPr>
          <a:lstStyle/>
          <a:p>
            <a:r>
              <a:rPr lang="en-US" sz="3200" b="1" dirty="0">
                <a:solidFill>
                  <a:srgbClr val="000000"/>
                </a:solidFill>
                <a:latin typeface="Gotham HTF Black" pitchFamily="2" charset="77"/>
                <a:cs typeface="Arial" pitchFamily="34" charset="0"/>
              </a:rPr>
              <a:t>1 EPIC</a:t>
            </a:r>
            <a:endParaRPr lang="en-US" sz="3200" b="1" dirty="0">
              <a:solidFill>
                <a:srgbClr val="000000"/>
              </a:solidFill>
              <a:latin typeface="Gotham HTF Black" pitchFamily="2" charset="77"/>
            </a:endParaRPr>
          </a:p>
        </p:txBody>
      </p:sp>
      <p:sp>
        <p:nvSpPr>
          <p:cNvPr id="20" name="Rectangle 19">
            <a:extLst>
              <a:ext uri="{FF2B5EF4-FFF2-40B4-BE49-F238E27FC236}">
                <a16:creationId xmlns:a16="http://schemas.microsoft.com/office/drawing/2014/main" id="{D7780955-5F4E-5E45-B567-91D8A1B8B0DE}"/>
              </a:ext>
            </a:extLst>
          </p:cNvPr>
          <p:cNvSpPr/>
          <p:nvPr/>
        </p:nvSpPr>
        <p:spPr>
          <a:xfrm>
            <a:off x="3194432" y="7384376"/>
            <a:ext cx="447558" cy="584775"/>
          </a:xfrm>
          <a:prstGeom prst="rect">
            <a:avLst/>
          </a:prstGeom>
        </p:spPr>
        <p:txBody>
          <a:bodyPr wrap="none">
            <a:spAutoFit/>
          </a:bodyPr>
          <a:lstStyle/>
          <a:p>
            <a:r>
              <a:rPr lang="en-US" sz="3200" b="1" dirty="0">
                <a:solidFill>
                  <a:srgbClr val="000000"/>
                </a:solidFill>
                <a:latin typeface="Gotham HTF Black" pitchFamily="2" charset="77"/>
                <a:cs typeface="Arial" pitchFamily="34" charset="0"/>
              </a:rPr>
              <a:t>=</a:t>
            </a:r>
            <a:endParaRPr lang="en-US" sz="3200" b="1" dirty="0">
              <a:solidFill>
                <a:srgbClr val="000000"/>
              </a:solidFill>
              <a:latin typeface="Gotham HTF Black" pitchFamily="2" charset="77"/>
            </a:endParaRPr>
          </a:p>
        </p:txBody>
      </p:sp>
    </p:spTree>
    <p:extLst>
      <p:ext uri="{BB962C8B-B14F-4D97-AF65-F5344CB8AC3E}">
        <p14:creationId xmlns:p14="http://schemas.microsoft.com/office/powerpoint/2010/main" val="481152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4D970148-1130-504C-9511-D904B1AC5E75}"/>
              </a:ext>
            </a:extLst>
          </p:cNvPr>
          <p:cNvSpPr/>
          <p:nvPr/>
        </p:nvSpPr>
        <p:spPr>
          <a:xfrm>
            <a:off x="3420248" y="1449028"/>
            <a:ext cx="2641436" cy="2777016"/>
          </a:xfrm>
          <a:custGeom>
            <a:avLst/>
            <a:gdLst>
              <a:gd name="connsiteX0" fmla="*/ 0 w 2641436"/>
              <a:gd name="connsiteY0" fmla="*/ 0 h 2777016"/>
              <a:gd name="connsiteX1" fmla="*/ 2641436 w 2641436"/>
              <a:gd name="connsiteY1" fmla="*/ 1918693 h 2777016"/>
              <a:gd name="connsiteX2" fmla="*/ 0 w 2641436"/>
              <a:gd name="connsiteY2" fmla="*/ 2777017 h 2777016"/>
              <a:gd name="connsiteX3" fmla="*/ 0 w 2641436"/>
              <a:gd name="connsiteY3" fmla="*/ 0 h 2777016"/>
            </a:gdLst>
            <a:ahLst/>
            <a:cxnLst>
              <a:cxn ang="0">
                <a:pos x="connsiteX0" y="connsiteY0"/>
              </a:cxn>
              <a:cxn ang="0">
                <a:pos x="connsiteX1" y="connsiteY1"/>
              </a:cxn>
              <a:cxn ang="0">
                <a:pos x="connsiteX2" y="connsiteY2"/>
              </a:cxn>
              <a:cxn ang="0">
                <a:pos x="connsiteX3" y="connsiteY3"/>
              </a:cxn>
            </a:cxnLst>
            <a:rect l="l" t="t" r="r" b="b"/>
            <a:pathLst>
              <a:path w="2641436" h="2777016">
                <a:moveTo>
                  <a:pt x="0" y="0"/>
                </a:moveTo>
                <a:cubicBezTo>
                  <a:pt x="1203469" y="0"/>
                  <a:pt x="2269777" y="774261"/>
                  <a:pt x="2641436" y="1918693"/>
                </a:cubicBezTo>
                <a:lnTo>
                  <a:pt x="0" y="2777017"/>
                </a:lnTo>
                <a:lnTo>
                  <a:pt x="0" y="0"/>
                </a:lnTo>
                <a:close/>
              </a:path>
            </a:pathLst>
          </a:custGeom>
          <a:solidFill>
            <a:schemeClr val="bg2">
              <a:lumMod val="95000"/>
            </a:schemeClr>
          </a:solidFill>
          <a:ln w="14748"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A1666E4B-4754-374C-A797-207CCE606B7B}"/>
              </a:ext>
            </a:extLst>
          </p:cNvPr>
          <p:cNvSpPr/>
          <p:nvPr/>
        </p:nvSpPr>
        <p:spPr>
          <a:xfrm>
            <a:off x="3420248" y="3367721"/>
            <a:ext cx="2777510" cy="3105893"/>
          </a:xfrm>
          <a:custGeom>
            <a:avLst/>
            <a:gdLst>
              <a:gd name="connsiteX0" fmla="*/ 2641436 w 2777510"/>
              <a:gd name="connsiteY0" fmla="*/ 0 h 3105893"/>
              <a:gd name="connsiteX1" fmla="*/ 1632647 w 2777510"/>
              <a:gd name="connsiteY1" fmla="*/ 3105894 h 3105893"/>
              <a:gd name="connsiteX2" fmla="*/ 0 w 2777510"/>
              <a:gd name="connsiteY2" fmla="*/ 858324 h 3105893"/>
              <a:gd name="connsiteX3" fmla="*/ 2641436 w 2777510"/>
              <a:gd name="connsiteY3" fmla="*/ 0 h 3105893"/>
            </a:gdLst>
            <a:ahLst/>
            <a:cxnLst>
              <a:cxn ang="0">
                <a:pos x="connsiteX0" y="connsiteY0"/>
              </a:cxn>
              <a:cxn ang="0">
                <a:pos x="connsiteX1" y="connsiteY1"/>
              </a:cxn>
              <a:cxn ang="0">
                <a:pos x="connsiteX2" y="connsiteY2"/>
              </a:cxn>
              <a:cxn ang="0">
                <a:pos x="connsiteX3" y="connsiteY3"/>
              </a:cxn>
            </a:cxnLst>
            <a:rect l="l" t="t" r="r" b="b"/>
            <a:pathLst>
              <a:path w="2777510" h="3105893">
                <a:moveTo>
                  <a:pt x="2641436" y="0"/>
                </a:moveTo>
                <a:cubicBezTo>
                  <a:pt x="3013095" y="1144432"/>
                  <a:pt x="2606040" y="2397998"/>
                  <a:pt x="1632647" y="3105894"/>
                </a:cubicBezTo>
                <a:lnTo>
                  <a:pt x="0" y="858324"/>
                </a:lnTo>
                <a:lnTo>
                  <a:pt x="2641436" y="0"/>
                </a:lnTo>
                <a:close/>
              </a:path>
            </a:pathLst>
          </a:custGeom>
          <a:solidFill>
            <a:srgbClr val="E3E5E3"/>
          </a:solidFill>
          <a:ln w="14748"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8230E36-CBF1-2242-8DA8-77E50DDFBF9A}"/>
              </a:ext>
            </a:extLst>
          </p:cNvPr>
          <p:cNvSpPr/>
          <p:nvPr/>
        </p:nvSpPr>
        <p:spPr>
          <a:xfrm>
            <a:off x="1787602" y="4226045"/>
            <a:ext cx="3265293" cy="2778491"/>
          </a:xfrm>
          <a:custGeom>
            <a:avLst/>
            <a:gdLst>
              <a:gd name="connsiteX0" fmla="*/ 3265293 w 3265293"/>
              <a:gd name="connsiteY0" fmla="*/ 2247570 h 2778491"/>
              <a:gd name="connsiteX1" fmla="*/ 0 w 3265293"/>
              <a:gd name="connsiteY1" fmla="*/ 2247570 h 2778491"/>
              <a:gd name="connsiteX2" fmla="*/ 1632646 w 3265293"/>
              <a:gd name="connsiteY2" fmla="*/ 0 h 2778491"/>
              <a:gd name="connsiteX3" fmla="*/ 3265293 w 3265293"/>
              <a:gd name="connsiteY3" fmla="*/ 2247570 h 2778491"/>
            </a:gdLst>
            <a:ahLst/>
            <a:cxnLst>
              <a:cxn ang="0">
                <a:pos x="connsiteX0" y="connsiteY0"/>
              </a:cxn>
              <a:cxn ang="0">
                <a:pos x="connsiteX1" y="connsiteY1"/>
              </a:cxn>
              <a:cxn ang="0">
                <a:pos x="connsiteX2" y="connsiteY2"/>
              </a:cxn>
              <a:cxn ang="0">
                <a:pos x="connsiteX3" y="connsiteY3"/>
              </a:cxn>
            </a:cxnLst>
            <a:rect l="l" t="t" r="r" b="b"/>
            <a:pathLst>
              <a:path w="3265293" h="2778491">
                <a:moveTo>
                  <a:pt x="3265293" y="2247570"/>
                </a:moveTo>
                <a:cubicBezTo>
                  <a:pt x="2291900" y="2955466"/>
                  <a:pt x="973394" y="2955466"/>
                  <a:pt x="0" y="2247570"/>
                </a:cubicBezTo>
                <a:lnTo>
                  <a:pt x="1632646" y="0"/>
                </a:lnTo>
                <a:lnTo>
                  <a:pt x="3265293" y="2247570"/>
                </a:lnTo>
                <a:close/>
              </a:path>
            </a:pathLst>
          </a:custGeom>
          <a:solidFill>
            <a:schemeClr val="tx2">
              <a:lumMod val="90000"/>
              <a:lumOff val="10000"/>
            </a:schemeClr>
          </a:solidFill>
          <a:ln w="14748"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7ED0A4D-6591-1346-9EAB-78DAA28829AB}"/>
              </a:ext>
            </a:extLst>
          </p:cNvPr>
          <p:cNvSpPr/>
          <p:nvPr/>
        </p:nvSpPr>
        <p:spPr>
          <a:xfrm>
            <a:off x="642738" y="3367721"/>
            <a:ext cx="2777510" cy="3105893"/>
          </a:xfrm>
          <a:custGeom>
            <a:avLst/>
            <a:gdLst>
              <a:gd name="connsiteX0" fmla="*/ 1144864 w 2777510"/>
              <a:gd name="connsiteY0" fmla="*/ 3105894 h 3105893"/>
              <a:gd name="connsiteX1" fmla="*/ 136074 w 2777510"/>
              <a:gd name="connsiteY1" fmla="*/ 0 h 3105893"/>
              <a:gd name="connsiteX2" fmla="*/ 2777510 w 2777510"/>
              <a:gd name="connsiteY2" fmla="*/ 858324 h 3105893"/>
              <a:gd name="connsiteX3" fmla="*/ 1144864 w 2777510"/>
              <a:gd name="connsiteY3" fmla="*/ 3105894 h 3105893"/>
            </a:gdLst>
            <a:ahLst/>
            <a:cxnLst>
              <a:cxn ang="0">
                <a:pos x="connsiteX0" y="connsiteY0"/>
              </a:cxn>
              <a:cxn ang="0">
                <a:pos x="connsiteX1" y="connsiteY1"/>
              </a:cxn>
              <a:cxn ang="0">
                <a:pos x="connsiteX2" y="connsiteY2"/>
              </a:cxn>
              <a:cxn ang="0">
                <a:pos x="connsiteX3" y="connsiteY3"/>
              </a:cxn>
            </a:cxnLst>
            <a:rect l="l" t="t" r="r" b="b"/>
            <a:pathLst>
              <a:path w="2777510" h="3105893">
                <a:moveTo>
                  <a:pt x="1144864" y="3105894"/>
                </a:moveTo>
                <a:cubicBezTo>
                  <a:pt x="171470" y="2397998"/>
                  <a:pt x="-235585" y="1144432"/>
                  <a:pt x="136074" y="0"/>
                </a:cubicBezTo>
                <a:lnTo>
                  <a:pt x="2777510" y="858324"/>
                </a:lnTo>
                <a:lnTo>
                  <a:pt x="1144864" y="3105894"/>
                </a:lnTo>
                <a:close/>
              </a:path>
            </a:pathLst>
          </a:custGeom>
          <a:solidFill>
            <a:schemeClr val="tx2">
              <a:lumMod val="75000"/>
              <a:lumOff val="25000"/>
            </a:schemeClr>
          </a:solidFill>
          <a:ln w="14748"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D681F49-1DDB-BF41-88BA-EBC92B24EB34}"/>
              </a:ext>
            </a:extLst>
          </p:cNvPr>
          <p:cNvSpPr/>
          <p:nvPr/>
        </p:nvSpPr>
        <p:spPr>
          <a:xfrm>
            <a:off x="778813" y="1449028"/>
            <a:ext cx="2641436" cy="2777016"/>
          </a:xfrm>
          <a:custGeom>
            <a:avLst/>
            <a:gdLst>
              <a:gd name="connsiteX0" fmla="*/ 0 w 2641436"/>
              <a:gd name="connsiteY0" fmla="*/ 1918693 h 2777016"/>
              <a:gd name="connsiteX1" fmla="*/ 2641436 w 2641436"/>
              <a:gd name="connsiteY1" fmla="*/ 0 h 2777016"/>
              <a:gd name="connsiteX2" fmla="*/ 2641436 w 2641436"/>
              <a:gd name="connsiteY2" fmla="*/ 2777017 h 2777016"/>
              <a:gd name="connsiteX3" fmla="*/ 0 w 2641436"/>
              <a:gd name="connsiteY3" fmla="*/ 1918693 h 2777016"/>
            </a:gdLst>
            <a:ahLst/>
            <a:cxnLst>
              <a:cxn ang="0">
                <a:pos x="connsiteX0" y="connsiteY0"/>
              </a:cxn>
              <a:cxn ang="0">
                <a:pos x="connsiteX1" y="connsiteY1"/>
              </a:cxn>
              <a:cxn ang="0">
                <a:pos x="connsiteX2" y="connsiteY2"/>
              </a:cxn>
              <a:cxn ang="0">
                <a:pos x="connsiteX3" y="connsiteY3"/>
              </a:cxn>
            </a:cxnLst>
            <a:rect l="l" t="t" r="r" b="b"/>
            <a:pathLst>
              <a:path w="2641436" h="2777016">
                <a:moveTo>
                  <a:pt x="0" y="1918693"/>
                </a:moveTo>
                <a:cubicBezTo>
                  <a:pt x="371659" y="774261"/>
                  <a:pt x="1437968" y="0"/>
                  <a:pt x="2641436" y="0"/>
                </a:cubicBezTo>
                <a:lnTo>
                  <a:pt x="2641436" y="2777017"/>
                </a:lnTo>
                <a:lnTo>
                  <a:pt x="0" y="1918693"/>
                </a:lnTo>
                <a:close/>
              </a:path>
            </a:pathLst>
          </a:custGeom>
          <a:solidFill>
            <a:srgbClr val="898B8A"/>
          </a:solidFill>
          <a:ln w="14748" cap="flat">
            <a:noFill/>
            <a:prstDash val="solid"/>
            <a:miter/>
          </a:ln>
        </p:spPr>
        <p:txBody>
          <a:bodyPr rtlCol="0" anchor="ctr"/>
          <a:lstStyle/>
          <a:p>
            <a:endParaRPr lang="en-US"/>
          </a:p>
        </p:txBody>
      </p:sp>
      <p:sp>
        <p:nvSpPr>
          <p:cNvPr id="6" name="TextBox 5">
            <a:extLst>
              <a:ext uri="{FF2B5EF4-FFF2-40B4-BE49-F238E27FC236}">
                <a16:creationId xmlns:a16="http://schemas.microsoft.com/office/drawing/2014/main" id="{7C573DF3-CD48-514E-B683-AE9D854B27F5}"/>
              </a:ext>
            </a:extLst>
          </p:cNvPr>
          <p:cNvSpPr txBox="1"/>
          <p:nvPr/>
        </p:nvSpPr>
        <p:spPr>
          <a:xfrm>
            <a:off x="831574" y="3938556"/>
            <a:ext cx="892762" cy="474781"/>
          </a:xfrm>
          <a:prstGeom prst="rect">
            <a:avLst/>
          </a:prstGeom>
          <a:noFill/>
        </p:spPr>
        <p:txBody>
          <a:bodyPr wrap="square" lIns="0" tIns="0" rIns="0" rtlCol="0">
            <a:noAutofit/>
          </a:bodyPr>
          <a:lstStyle>
            <a:defPPr>
              <a:defRPr lang="en-US"/>
            </a:defPPr>
            <a:lvl1pPr algn="ctr">
              <a:defRPr sz="1050">
                <a:solidFill>
                  <a:schemeClr val="tx2"/>
                </a:solidFill>
                <a:latin typeface="Gotham HTF Book" pitchFamily="2" charset="77"/>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Gotham HTF Book" pitchFamily="2" charset="77"/>
                <a:ea typeface="+mn-ea"/>
                <a:cs typeface="+mn-cs"/>
              </a:rPr>
              <a:t>Smart</a:t>
            </a:r>
            <a:br>
              <a:rPr kumimoji="0" lang="en-US" sz="900" b="0" i="0" u="none" strike="noStrike" kern="1200" cap="none" spc="0" normalizeH="0" baseline="0" noProof="0" dirty="0">
                <a:ln>
                  <a:noFill/>
                </a:ln>
                <a:solidFill>
                  <a:schemeClr val="bg2"/>
                </a:solidFill>
                <a:effectLst/>
                <a:uLnTx/>
                <a:uFillTx/>
                <a:latin typeface="Gotham HTF Book" pitchFamily="2" charset="77"/>
                <a:ea typeface="+mn-ea"/>
                <a:cs typeface="+mn-cs"/>
              </a:rPr>
            </a:br>
            <a:r>
              <a:rPr kumimoji="0" lang="en-US" sz="900" b="0" i="0" u="none" strike="noStrike" kern="1200" cap="none" spc="0" normalizeH="0" baseline="0" noProof="0" dirty="0">
                <a:ln>
                  <a:noFill/>
                </a:ln>
                <a:solidFill>
                  <a:schemeClr val="bg2"/>
                </a:solidFill>
                <a:effectLst/>
                <a:uLnTx/>
                <a:uFillTx/>
                <a:latin typeface="Gotham HTF Book" pitchFamily="2" charset="77"/>
                <a:ea typeface="+mn-ea"/>
                <a:cs typeface="+mn-cs"/>
              </a:rPr>
              <a:t>contracts</a:t>
            </a:r>
          </a:p>
        </p:txBody>
      </p:sp>
      <p:sp>
        <p:nvSpPr>
          <p:cNvPr id="10" name="TextBox 9">
            <a:extLst>
              <a:ext uri="{FF2B5EF4-FFF2-40B4-BE49-F238E27FC236}">
                <a16:creationId xmlns:a16="http://schemas.microsoft.com/office/drawing/2014/main" id="{D74272F4-B281-554B-8F51-F87115852BF8}"/>
              </a:ext>
            </a:extLst>
          </p:cNvPr>
          <p:cNvSpPr txBox="1"/>
          <p:nvPr/>
        </p:nvSpPr>
        <p:spPr>
          <a:xfrm>
            <a:off x="4844289" y="5055923"/>
            <a:ext cx="1039311" cy="515192"/>
          </a:xfrm>
          <a:prstGeom prst="rect">
            <a:avLst/>
          </a:prstGeom>
          <a:noFill/>
        </p:spPr>
        <p:txBody>
          <a:bodyPr wrap="square" lIns="0" tIns="0" rIns="0" rtlCol="0">
            <a:noAutofit/>
          </a:bodyPr>
          <a:lstStyle>
            <a:defPPr>
              <a:defRPr lang="en-US"/>
            </a:defPPr>
            <a:lvl1pPr algn="ctr">
              <a:defRPr sz="1050">
                <a:solidFill>
                  <a:schemeClr val="tx2"/>
                </a:solidFill>
                <a:latin typeface="Gotham HTF Book" pitchFamily="2" charset="77"/>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82827"/>
                </a:solidFill>
                <a:effectLst/>
                <a:uLnTx/>
                <a:uFillTx/>
                <a:latin typeface="Gotham HTF Book" pitchFamily="2" charset="77"/>
                <a:ea typeface="+mn-ea"/>
                <a:cs typeface="+mn-cs"/>
              </a:rPr>
              <a:t>Liquid marginable collateral</a:t>
            </a:r>
          </a:p>
        </p:txBody>
      </p:sp>
      <p:sp>
        <p:nvSpPr>
          <p:cNvPr id="13" name="TextBox 12">
            <a:extLst>
              <a:ext uri="{FF2B5EF4-FFF2-40B4-BE49-F238E27FC236}">
                <a16:creationId xmlns:a16="http://schemas.microsoft.com/office/drawing/2014/main" id="{4E998C54-7AE7-AB4B-974C-5E9113C966FE}"/>
              </a:ext>
            </a:extLst>
          </p:cNvPr>
          <p:cNvSpPr txBox="1"/>
          <p:nvPr/>
        </p:nvSpPr>
        <p:spPr>
          <a:xfrm>
            <a:off x="4933754" y="3882698"/>
            <a:ext cx="1153214" cy="672990"/>
          </a:xfrm>
          <a:prstGeom prst="rect">
            <a:avLst/>
          </a:prstGeom>
          <a:noFill/>
        </p:spPr>
        <p:txBody>
          <a:bodyPr wrap="square" lIns="0" tIns="0" rIns="0" rtlCol="0">
            <a:noAutofit/>
          </a:bodyPr>
          <a:lstStyle>
            <a:defPPr>
              <a:defRPr lang="en-US"/>
            </a:defPPr>
            <a:lvl1pPr algn="ctr">
              <a:defRPr sz="1050">
                <a:solidFill>
                  <a:schemeClr val="tx2"/>
                </a:solidFill>
                <a:latin typeface="Gotham HTF Book" pitchFamily="2" charset="77"/>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82827"/>
                </a:solidFill>
                <a:effectLst/>
                <a:uLnTx/>
                <a:uFillTx/>
                <a:latin typeface="Gotham HTF Book" pitchFamily="2" charset="77"/>
                <a:ea typeface="+mn-ea"/>
                <a:cs typeface="+mn-cs"/>
              </a:rPr>
              <a:t>Elastic supply mechanism cross-stabilizes</a:t>
            </a:r>
          </a:p>
        </p:txBody>
      </p:sp>
      <p:sp>
        <p:nvSpPr>
          <p:cNvPr id="15" name="TextBox 14">
            <a:extLst>
              <a:ext uri="{FF2B5EF4-FFF2-40B4-BE49-F238E27FC236}">
                <a16:creationId xmlns:a16="http://schemas.microsoft.com/office/drawing/2014/main" id="{D03F9464-7F2E-B54D-A88E-2B8F94028AD4}"/>
              </a:ext>
            </a:extLst>
          </p:cNvPr>
          <p:cNvSpPr txBox="1"/>
          <p:nvPr/>
        </p:nvSpPr>
        <p:spPr>
          <a:xfrm>
            <a:off x="3571382" y="1815907"/>
            <a:ext cx="1272907" cy="718282"/>
          </a:xfrm>
          <a:prstGeom prst="rect">
            <a:avLst/>
          </a:prstGeom>
          <a:noFill/>
        </p:spPr>
        <p:txBody>
          <a:bodyPr wrap="square" lIns="0" tIns="0" rIns="0" rtlCol="0">
            <a:noAutofit/>
          </a:bodyPr>
          <a:lstStyle>
            <a:defPPr>
              <a:defRPr lang="en-US"/>
            </a:defPPr>
            <a:lvl1pPr algn="ctr">
              <a:defRPr sz="1050">
                <a:solidFill>
                  <a:schemeClr val="tx2"/>
                </a:solidFill>
                <a:latin typeface="Gotham HTF Book" pitchFamily="2" charset="77"/>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82827"/>
                </a:solidFill>
                <a:effectLst/>
                <a:uLnTx/>
                <a:uFillTx/>
                <a:latin typeface="Gotham HTF Book" pitchFamily="2" charset="77"/>
                <a:ea typeface="+mn-ea"/>
                <a:cs typeface="+mn-cs"/>
              </a:rPr>
              <a:t>EPICENTER USD: </a:t>
            </a:r>
            <a:r>
              <a:rPr kumimoji="0" lang="en-US" sz="900" b="0" i="0" u="none" strike="noStrike" kern="1200" cap="none" spc="0" normalizeH="0" baseline="0" noProof="0" dirty="0">
                <a:ln>
                  <a:noFill/>
                </a:ln>
                <a:solidFill>
                  <a:srgbClr val="282827"/>
                </a:solidFill>
                <a:effectLst/>
                <a:uLnTx/>
                <a:uFillTx/>
                <a:latin typeface="Gotham HTF Book" pitchFamily="2" charset="77"/>
                <a:ea typeface="+mn-ea"/>
                <a:cs typeface="+mn-cs"/>
              </a:rPr>
              <a:t>Transparent, compliant, auditable notes</a:t>
            </a:r>
            <a:endParaRPr kumimoji="0" lang="en-US" sz="1000" b="0" i="0" u="none" strike="noStrike" kern="1200" cap="none" spc="0" normalizeH="0" baseline="0" noProof="0" dirty="0">
              <a:ln>
                <a:noFill/>
              </a:ln>
              <a:solidFill>
                <a:srgbClr val="282827"/>
              </a:solidFill>
              <a:effectLst/>
              <a:uLnTx/>
              <a:uFillTx/>
              <a:latin typeface="Gotham HTF Book" pitchFamily="2" charset="77"/>
              <a:ea typeface="+mn-ea"/>
              <a:cs typeface="+mn-cs"/>
            </a:endParaRPr>
          </a:p>
        </p:txBody>
      </p:sp>
      <p:sp>
        <p:nvSpPr>
          <p:cNvPr id="18" name="TextBox 17">
            <a:extLst>
              <a:ext uri="{FF2B5EF4-FFF2-40B4-BE49-F238E27FC236}">
                <a16:creationId xmlns:a16="http://schemas.microsoft.com/office/drawing/2014/main" id="{9E89A16D-AA61-9646-99B6-C647AD8E4839}"/>
              </a:ext>
            </a:extLst>
          </p:cNvPr>
          <p:cNvSpPr txBox="1"/>
          <p:nvPr/>
        </p:nvSpPr>
        <p:spPr>
          <a:xfrm>
            <a:off x="2185131" y="1815907"/>
            <a:ext cx="1034486" cy="716859"/>
          </a:xfrm>
          <a:prstGeom prst="rect">
            <a:avLst/>
          </a:prstGeom>
          <a:noFill/>
        </p:spPr>
        <p:txBody>
          <a:bodyPr wrap="square" lIns="0" tIns="0" rIns="0" rtlCol="0">
            <a:noAutofit/>
          </a:bodyPr>
          <a:lstStyle>
            <a:defPPr>
              <a:defRPr lang="en-US"/>
            </a:defPPr>
            <a:lvl1pPr algn="ctr">
              <a:defRPr sz="1050">
                <a:solidFill>
                  <a:schemeClr val="tx2"/>
                </a:solidFill>
                <a:latin typeface="Gotham HTF Book" pitchFamily="2" charset="77"/>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Gotham HTF Book" pitchFamily="2" charset="77"/>
                <a:ea typeface="+mn-ea"/>
                <a:cs typeface="+mn-cs"/>
              </a:rPr>
              <a:t>EPIC CASH:</a:t>
            </a:r>
            <a:br>
              <a:rPr kumimoji="0" lang="en-US" sz="1000" b="0" i="0" u="none" strike="noStrike" kern="1200" cap="none" spc="0" normalizeH="0" baseline="0" noProof="0" dirty="0">
                <a:ln>
                  <a:noFill/>
                </a:ln>
                <a:solidFill>
                  <a:srgbClr val="FFFFFF"/>
                </a:solidFill>
                <a:effectLst/>
                <a:uLnTx/>
                <a:uFillTx/>
                <a:latin typeface="Gotham HTF Book" pitchFamily="2" charset="77"/>
                <a:ea typeface="+mn-ea"/>
                <a:cs typeface="+mn-cs"/>
              </a:rPr>
            </a:br>
            <a:r>
              <a:rPr kumimoji="0" lang="en-US" sz="900" b="0" i="0" u="none" strike="noStrike" kern="1200" cap="none" spc="0" normalizeH="0" baseline="0" noProof="0" dirty="0">
                <a:ln>
                  <a:noFill/>
                </a:ln>
                <a:solidFill>
                  <a:srgbClr val="FFFFFF"/>
                </a:solidFill>
                <a:effectLst/>
                <a:uLnTx/>
                <a:uFillTx/>
                <a:latin typeface="Gotham HTF Book" pitchFamily="2" charset="77"/>
                <a:ea typeface="+mn-ea"/>
                <a:cs typeface="+mn-cs"/>
              </a:rPr>
              <a:t>Fungible P2P digital cash</a:t>
            </a:r>
            <a:endParaRPr kumimoji="0" lang="en-US" sz="1000" b="0" i="0" u="none" strike="noStrike" kern="1200" cap="none" spc="0" normalizeH="0" baseline="0" noProof="0" dirty="0">
              <a:ln>
                <a:noFill/>
              </a:ln>
              <a:solidFill>
                <a:srgbClr val="FFFFFF"/>
              </a:solidFill>
              <a:effectLst/>
              <a:uLnTx/>
              <a:uFillTx/>
              <a:latin typeface="Gotham HTF Book" pitchFamily="2" charset="77"/>
              <a:ea typeface="+mn-ea"/>
              <a:cs typeface="+mn-cs"/>
            </a:endParaRPr>
          </a:p>
        </p:txBody>
      </p:sp>
      <p:sp>
        <p:nvSpPr>
          <p:cNvPr id="7" name="TextBox 6">
            <a:extLst>
              <a:ext uri="{FF2B5EF4-FFF2-40B4-BE49-F238E27FC236}">
                <a16:creationId xmlns:a16="http://schemas.microsoft.com/office/drawing/2014/main" id="{AE95155C-DA74-6F43-BA68-313610C68104}"/>
              </a:ext>
            </a:extLst>
          </p:cNvPr>
          <p:cNvSpPr txBox="1"/>
          <p:nvPr/>
        </p:nvSpPr>
        <p:spPr>
          <a:xfrm>
            <a:off x="2693723" y="6071089"/>
            <a:ext cx="1498264" cy="569415"/>
          </a:xfrm>
          <a:prstGeom prst="rect">
            <a:avLst/>
          </a:prstGeom>
          <a:noFill/>
        </p:spPr>
        <p:txBody>
          <a:bodyPr wrap="square" lIns="0" tIns="0" rIns="0" rtlCol="0">
            <a:noAutofit/>
          </a:bodyPr>
          <a:lstStyle>
            <a:defPPr>
              <a:defRPr lang="en-US"/>
            </a:defPPr>
            <a:lvl1pPr algn="ctr">
              <a:defRPr sz="1050">
                <a:solidFill>
                  <a:schemeClr val="tx2"/>
                </a:solidFill>
                <a:latin typeface="Gotham HTF Book" pitchFamily="2" charset="77"/>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Gotham HTF Book" pitchFamily="2" charset="77"/>
                <a:ea typeface="+mn-ea"/>
                <a:cs typeface="+mn-cs"/>
              </a:rPr>
              <a:t>P2P trade</a:t>
            </a:r>
            <a:br>
              <a:rPr kumimoji="0" lang="en-US" sz="900" b="1" i="0" u="none" strike="noStrike" kern="1200" cap="none" spc="0" normalizeH="0" baseline="0" noProof="0" dirty="0">
                <a:ln>
                  <a:noFill/>
                </a:ln>
                <a:solidFill>
                  <a:srgbClr val="FFFFFF"/>
                </a:solidFill>
                <a:effectLst/>
                <a:uLnTx/>
                <a:uFillTx/>
                <a:latin typeface="Gotham HTF Book" pitchFamily="2" charset="77"/>
                <a:ea typeface="+mn-ea"/>
                <a:cs typeface="+mn-cs"/>
              </a:rPr>
            </a:br>
            <a:r>
              <a:rPr kumimoji="0" lang="en-US" sz="900" b="1" i="0" u="none" strike="noStrike" kern="1200" cap="none" spc="0" normalizeH="0" baseline="0" noProof="0" dirty="0">
                <a:ln>
                  <a:noFill/>
                </a:ln>
                <a:solidFill>
                  <a:srgbClr val="FFFFFF"/>
                </a:solidFill>
                <a:effectLst/>
                <a:uLnTx/>
                <a:uFillTx/>
                <a:latin typeface="Gotham HTF Book" pitchFamily="2" charset="77"/>
                <a:ea typeface="+mn-ea"/>
                <a:cs typeface="+mn-cs"/>
              </a:rPr>
              <a:t>decentralized exchange</a:t>
            </a:r>
            <a:endParaRPr kumimoji="0" lang="en-US" sz="900" b="0" i="0" u="none" strike="noStrike" kern="1200" cap="none" spc="0" normalizeH="0" baseline="0" noProof="0" dirty="0">
              <a:ln>
                <a:noFill/>
              </a:ln>
              <a:solidFill>
                <a:srgbClr val="FFFFFF"/>
              </a:solidFill>
              <a:effectLst/>
              <a:uLnTx/>
              <a:uFillTx/>
              <a:latin typeface="Gotham HTF Book" pitchFamily="2" charset="77"/>
              <a:ea typeface="+mn-ea"/>
              <a:cs typeface="+mn-cs"/>
            </a:endParaRPr>
          </a:p>
        </p:txBody>
      </p:sp>
      <p:sp>
        <p:nvSpPr>
          <p:cNvPr id="52" name="Oval 51">
            <a:extLst>
              <a:ext uri="{FF2B5EF4-FFF2-40B4-BE49-F238E27FC236}">
                <a16:creationId xmlns:a16="http://schemas.microsoft.com/office/drawing/2014/main" id="{C9B7B44C-10CC-F841-A8E2-36655E97CB87}"/>
              </a:ext>
            </a:extLst>
          </p:cNvPr>
          <p:cNvSpPr/>
          <p:nvPr/>
        </p:nvSpPr>
        <p:spPr>
          <a:xfrm>
            <a:off x="2275255" y="3051937"/>
            <a:ext cx="2315271" cy="2315271"/>
          </a:xfrm>
          <a:prstGeom prst="ellipse">
            <a:avLst/>
          </a:prstGeom>
          <a:solidFill>
            <a:srgbClr val="0000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89E60"/>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0CE9DA5F-2CAD-7240-A46B-FAD650A1A114}"/>
              </a:ext>
            </a:extLst>
          </p:cNvPr>
          <p:cNvSpPr txBox="1"/>
          <p:nvPr/>
        </p:nvSpPr>
        <p:spPr>
          <a:xfrm rot="3217738">
            <a:off x="3413113" y="5529827"/>
            <a:ext cx="2111918" cy="188062"/>
          </a:xfrm>
          <a:prstGeom prst="rect">
            <a:avLst/>
          </a:prstGeom>
          <a:solidFill>
            <a:schemeClr val="bg1">
              <a:lumMod val="50000"/>
              <a:alpha val="63922"/>
            </a:schemeClr>
          </a:solidFill>
        </p:spPr>
        <p:txBody>
          <a:bodyPr wrap="square" lIns="0" tIns="0" rIns="0" bIns="0" rtlCol="0" anchor="ctr">
            <a:noAutofit/>
          </a:bodyPr>
          <a:lstStyle>
            <a:defPPr>
              <a:defRPr lang="en-US"/>
            </a:defPPr>
            <a:lvl1pPr algn="ctr">
              <a:defRPr sz="700" b="1">
                <a:solidFill>
                  <a:schemeClr val="bg2"/>
                </a:solidFill>
                <a:latin typeface="Gotham HTF Book" pitchFamily="2" charset="77"/>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dirty="0">
              <a:ln>
                <a:noFill/>
              </a:ln>
              <a:solidFill>
                <a:srgbClr val="FFFFFF"/>
              </a:solidFill>
              <a:effectLst/>
              <a:uLnTx/>
              <a:uFillTx/>
              <a:latin typeface="Gotham HTF Book" pitchFamily="2" charset="77"/>
              <a:ea typeface="+mn-ea"/>
              <a:cs typeface="+mn-cs"/>
            </a:endParaRPr>
          </a:p>
        </p:txBody>
      </p:sp>
      <p:sp>
        <p:nvSpPr>
          <p:cNvPr id="11" name="TextBox 10">
            <a:extLst>
              <a:ext uri="{FF2B5EF4-FFF2-40B4-BE49-F238E27FC236}">
                <a16:creationId xmlns:a16="http://schemas.microsoft.com/office/drawing/2014/main" id="{A0F67AF2-E6A5-F441-8689-59859FD85FB1}"/>
              </a:ext>
            </a:extLst>
          </p:cNvPr>
          <p:cNvSpPr txBox="1"/>
          <p:nvPr/>
        </p:nvSpPr>
        <p:spPr>
          <a:xfrm rot="3270856">
            <a:off x="3386698" y="5549707"/>
            <a:ext cx="2090476" cy="219091"/>
          </a:xfrm>
          <a:prstGeom prst="rect">
            <a:avLst/>
          </a:prstGeom>
          <a:noFill/>
          <a:ln>
            <a:noFill/>
          </a:ln>
        </p:spPr>
        <p:txBody>
          <a:bodyPr wrap="square" lIns="0" tIns="0" rIns="0" rtlCol="0">
            <a:noAutofit/>
          </a:bodyPr>
          <a:lstStyle>
            <a:defPPr>
              <a:defRPr lang="en-US"/>
            </a:defPPr>
            <a:lvl1pPr algn="ctr">
              <a:defRPr sz="1050">
                <a:solidFill>
                  <a:schemeClr val="tx2"/>
                </a:solidFill>
                <a:latin typeface="Gotham HTF Book" pitchFamily="2" charset="77"/>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Gotham HTF Book" pitchFamily="2" charset="77"/>
                <a:ea typeface="+mn-ea"/>
                <a:cs typeface="+mn-cs"/>
              </a:rPr>
              <a:t>STAKING + YIELD FARMING</a:t>
            </a:r>
          </a:p>
        </p:txBody>
      </p:sp>
      <p:sp>
        <p:nvSpPr>
          <p:cNvPr id="35" name="Oval 34">
            <a:extLst>
              <a:ext uri="{FF2B5EF4-FFF2-40B4-BE49-F238E27FC236}">
                <a16:creationId xmlns:a16="http://schemas.microsoft.com/office/drawing/2014/main" id="{217370DA-C1BE-4343-9A14-C2C9E8B48118}"/>
              </a:ext>
            </a:extLst>
          </p:cNvPr>
          <p:cNvSpPr>
            <a:spLocks noChangeAspect="1"/>
          </p:cNvSpPr>
          <p:nvPr/>
        </p:nvSpPr>
        <p:spPr>
          <a:xfrm>
            <a:off x="3758524" y="2646675"/>
            <a:ext cx="833557" cy="833557"/>
          </a:xfrm>
          <a:prstGeom prst="ellipse">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89E60"/>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1B1A5086-FD36-8949-8735-01D70C9466DD}"/>
              </a:ext>
            </a:extLst>
          </p:cNvPr>
          <p:cNvSpPr>
            <a:spLocks noChangeAspect="1"/>
          </p:cNvSpPr>
          <p:nvPr/>
        </p:nvSpPr>
        <p:spPr>
          <a:xfrm>
            <a:off x="1809079" y="4171606"/>
            <a:ext cx="833557" cy="833557"/>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89E60"/>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5BBA3389-05E7-694B-B479-0242870DFDC0}"/>
              </a:ext>
            </a:extLst>
          </p:cNvPr>
          <p:cNvSpPr>
            <a:spLocks noChangeAspect="1"/>
          </p:cNvSpPr>
          <p:nvPr/>
        </p:nvSpPr>
        <p:spPr>
          <a:xfrm>
            <a:off x="4188386" y="4171606"/>
            <a:ext cx="833557" cy="833557"/>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89E60"/>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74674BEE-21E8-474C-AB01-835CCE4FBD86}"/>
              </a:ext>
            </a:extLst>
          </p:cNvPr>
          <p:cNvSpPr>
            <a:spLocks noChangeAspect="1"/>
          </p:cNvSpPr>
          <p:nvPr/>
        </p:nvSpPr>
        <p:spPr>
          <a:xfrm>
            <a:off x="3016113" y="5039811"/>
            <a:ext cx="833557" cy="833557"/>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89E60"/>
              </a:solidFill>
              <a:effectLst/>
              <a:uLnTx/>
              <a:uFillTx/>
              <a:latin typeface="Calibri" panose="020F0502020204030204"/>
              <a:ea typeface="+mn-ea"/>
              <a:cs typeface="+mn-cs"/>
            </a:endParaRPr>
          </a:p>
        </p:txBody>
      </p:sp>
      <p:pic>
        <p:nvPicPr>
          <p:cNvPr id="48" name="Graphic 47">
            <a:extLst>
              <a:ext uri="{FF2B5EF4-FFF2-40B4-BE49-F238E27FC236}">
                <a16:creationId xmlns:a16="http://schemas.microsoft.com/office/drawing/2014/main" id="{00A59DFD-6365-5440-9FAC-D4D422918A66}"/>
              </a:ext>
            </a:extLst>
          </p:cNvPr>
          <p:cNvPicPr>
            <a:picLocks noChangeAspect="1"/>
          </p:cNvPicPr>
          <p:nvPr/>
        </p:nvPicPr>
        <p:blipFill>
          <a:blip r:embed="rId2"/>
          <a:srcRect/>
          <a:stretch/>
        </p:blipFill>
        <p:spPr>
          <a:xfrm>
            <a:off x="4262538" y="4473930"/>
            <a:ext cx="670770" cy="243916"/>
          </a:xfrm>
          <a:prstGeom prst="rect">
            <a:avLst/>
          </a:prstGeom>
        </p:spPr>
      </p:pic>
      <p:pic>
        <p:nvPicPr>
          <p:cNvPr id="55" name="Picture 54" descr="A picture containing text, clipart&#10;&#10;Description automatically generated">
            <a:extLst>
              <a:ext uri="{FF2B5EF4-FFF2-40B4-BE49-F238E27FC236}">
                <a16:creationId xmlns:a16="http://schemas.microsoft.com/office/drawing/2014/main" id="{699CF957-EA19-7245-908F-ECEF0092701C}"/>
              </a:ext>
            </a:extLst>
          </p:cNvPr>
          <p:cNvPicPr>
            <a:picLocks noChangeAspect="1"/>
          </p:cNvPicPr>
          <p:nvPr/>
        </p:nvPicPr>
        <p:blipFill>
          <a:blip r:embed="rId3"/>
          <a:stretch>
            <a:fillRect/>
          </a:stretch>
        </p:blipFill>
        <p:spPr>
          <a:xfrm>
            <a:off x="3102807" y="5355853"/>
            <a:ext cx="660170" cy="201473"/>
          </a:xfrm>
          <a:prstGeom prst="rect">
            <a:avLst/>
          </a:prstGeom>
        </p:spPr>
      </p:pic>
      <p:pic>
        <p:nvPicPr>
          <p:cNvPr id="58" name="Picture 57">
            <a:extLst>
              <a:ext uri="{FF2B5EF4-FFF2-40B4-BE49-F238E27FC236}">
                <a16:creationId xmlns:a16="http://schemas.microsoft.com/office/drawing/2014/main" id="{FDDB982E-8AF5-1C44-A8EC-9A71C23A04C5}"/>
              </a:ext>
            </a:extLst>
          </p:cNvPr>
          <p:cNvPicPr>
            <a:picLocks noChangeAspect="1"/>
          </p:cNvPicPr>
          <p:nvPr/>
        </p:nvPicPr>
        <p:blipFill>
          <a:blip r:embed="rId4">
            <a:extLst>
              <a:ext uri="{28A0092B-C50C-407E-A947-70E740481C1C}">
                <a14:useLocalDpi xmlns:a14="http://schemas.microsoft.com/office/drawing/2010/main" val="0"/>
              </a:ext>
            </a:extLst>
          </a:blip>
          <a:srcRect t="4262" b="4262"/>
          <a:stretch/>
        </p:blipFill>
        <p:spPr>
          <a:xfrm>
            <a:off x="1879637" y="4470291"/>
            <a:ext cx="683371" cy="280665"/>
          </a:xfrm>
          <a:prstGeom prst="rect">
            <a:avLst/>
          </a:prstGeom>
        </p:spPr>
      </p:pic>
      <p:sp>
        <p:nvSpPr>
          <p:cNvPr id="22" name="Oval 21">
            <a:extLst>
              <a:ext uri="{FF2B5EF4-FFF2-40B4-BE49-F238E27FC236}">
                <a16:creationId xmlns:a16="http://schemas.microsoft.com/office/drawing/2014/main" id="{0D376262-CBF6-BE40-A827-1F8546A8F871}"/>
              </a:ext>
            </a:extLst>
          </p:cNvPr>
          <p:cNvSpPr/>
          <p:nvPr/>
        </p:nvSpPr>
        <p:spPr>
          <a:xfrm>
            <a:off x="2689671" y="3435632"/>
            <a:ext cx="1486441" cy="1486441"/>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89E60"/>
              </a:solidFill>
              <a:effectLst/>
              <a:uLnTx/>
              <a:uFillTx/>
              <a:latin typeface="Calibri" panose="020F0502020204030204"/>
              <a:ea typeface="+mn-ea"/>
              <a:cs typeface="+mn-cs"/>
            </a:endParaRPr>
          </a:p>
        </p:txBody>
      </p:sp>
      <p:pic>
        <p:nvPicPr>
          <p:cNvPr id="46" name="Picture 45">
            <a:extLst>
              <a:ext uri="{FF2B5EF4-FFF2-40B4-BE49-F238E27FC236}">
                <a16:creationId xmlns:a16="http://schemas.microsoft.com/office/drawing/2014/main" id="{C53DB3A0-1225-6B4B-8018-608E111F949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4013" t="11080" r="12856" b="14717"/>
          <a:stretch/>
        </p:blipFill>
        <p:spPr>
          <a:xfrm>
            <a:off x="3071919" y="3794318"/>
            <a:ext cx="728585" cy="739260"/>
          </a:xfrm>
          <a:prstGeom prst="rect">
            <a:avLst/>
          </a:prstGeom>
        </p:spPr>
      </p:pic>
      <p:sp>
        <p:nvSpPr>
          <p:cNvPr id="4" name="Oval 3">
            <a:extLst>
              <a:ext uri="{FF2B5EF4-FFF2-40B4-BE49-F238E27FC236}">
                <a16:creationId xmlns:a16="http://schemas.microsoft.com/office/drawing/2014/main" id="{C97BE8C3-A118-E243-A469-415960A2D6DC}"/>
              </a:ext>
            </a:extLst>
          </p:cNvPr>
          <p:cNvSpPr>
            <a:spLocks noChangeAspect="1"/>
          </p:cNvSpPr>
          <p:nvPr/>
        </p:nvSpPr>
        <p:spPr>
          <a:xfrm>
            <a:off x="2272893" y="2646675"/>
            <a:ext cx="833557" cy="833557"/>
          </a:xfrm>
          <a:prstGeom prst="ellipse">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89E60"/>
              </a:solidFill>
              <a:effectLst/>
              <a:uLnTx/>
              <a:uFillTx/>
              <a:latin typeface="Calibri" panose="020F0502020204030204"/>
              <a:ea typeface="+mn-ea"/>
              <a:cs typeface="+mn-cs"/>
            </a:endParaRPr>
          </a:p>
        </p:txBody>
      </p:sp>
      <p:pic>
        <p:nvPicPr>
          <p:cNvPr id="56" name="Picture 55">
            <a:extLst>
              <a:ext uri="{FF2B5EF4-FFF2-40B4-BE49-F238E27FC236}">
                <a16:creationId xmlns:a16="http://schemas.microsoft.com/office/drawing/2014/main" id="{9E01667B-9B91-1C4B-A6DC-9C0F2B2FF0FD}"/>
              </a:ext>
            </a:extLst>
          </p:cNvPr>
          <p:cNvPicPr>
            <a:picLocks noChangeAspect="1"/>
          </p:cNvPicPr>
          <p:nvPr/>
        </p:nvPicPr>
        <p:blipFill>
          <a:blip r:embed="rId7"/>
          <a:srcRect/>
          <a:stretch/>
        </p:blipFill>
        <p:spPr>
          <a:xfrm>
            <a:off x="2448449" y="3149446"/>
            <a:ext cx="504133" cy="201306"/>
          </a:xfrm>
          <a:prstGeom prst="rect">
            <a:avLst/>
          </a:prstGeom>
        </p:spPr>
      </p:pic>
      <p:pic>
        <p:nvPicPr>
          <p:cNvPr id="9" name="Picture 8">
            <a:extLst>
              <a:ext uri="{FF2B5EF4-FFF2-40B4-BE49-F238E27FC236}">
                <a16:creationId xmlns:a16="http://schemas.microsoft.com/office/drawing/2014/main" id="{9AB5856A-C042-754B-953D-98A4E0CA6BC9}"/>
              </a:ext>
            </a:extLst>
          </p:cNvPr>
          <p:cNvPicPr>
            <a:picLocks noChangeAspect="1"/>
          </p:cNvPicPr>
          <p:nvPr/>
        </p:nvPicPr>
        <p:blipFill>
          <a:blip r:embed="rId8"/>
          <a:srcRect/>
          <a:stretch/>
        </p:blipFill>
        <p:spPr>
          <a:xfrm>
            <a:off x="2421408" y="2689109"/>
            <a:ext cx="536524" cy="536524"/>
          </a:xfrm>
          <a:prstGeom prst="rect">
            <a:avLst/>
          </a:prstGeom>
        </p:spPr>
      </p:pic>
      <p:sp>
        <p:nvSpPr>
          <p:cNvPr id="8" name="Donut 7">
            <a:extLst>
              <a:ext uri="{FF2B5EF4-FFF2-40B4-BE49-F238E27FC236}">
                <a16:creationId xmlns:a16="http://schemas.microsoft.com/office/drawing/2014/main" id="{CA2F9BC2-3FE7-394F-8D40-4F694595C390}"/>
              </a:ext>
            </a:extLst>
          </p:cNvPr>
          <p:cNvSpPr/>
          <p:nvPr/>
        </p:nvSpPr>
        <p:spPr>
          <a:xfrm>
            <a:off x="2689031" y="3431303"/>
            <a:ext cx="1498575" cy="1498575"/>
          </a:xfrm>
          <a:prstGeom prst="donut">
            <a:avLst>
              <a:gd name="adj" fmla="val 110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rstTxWarp prst="textArchUp">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8A8B8A"/>
              </a:solidFill>
              <a:effectLst/>
              <a:uLnTx/>
              <a:uFillTx/>
              <a:latin typeface="Gotham HTF Book" pitchFamily="2" charset="77"/>
              <a:ea typeface="+mn-ea"/>
              <a:cs typeface="+mn-cs"/>
            </a:endParaRPr>
          </a:p>
        </p:txBody>
      </p:sp>
      <p:sp>
        <p:nvSpPr>
          <p:cNvPr id="20" name="TextBox 19">
            <a:extLst>
              <a:ext uri="{FF2B5EF4-FFF2-40B4-BE49-F238E27FC236}">
                <a16:creationId xmlns:a16="http://schemas.microsoft.com/office/drawing/2014/main" id="{96BF5E39-BB88-3F42-ABC8-9EE2EC424D69}"/>
              </a:ext>
            </a:extLst>
          </p:cNvPr>
          <p:cNvSpPr txBox="1"/>
          <p:nvPr/>
        </p:nvSpPr>
        <p:spPr>
          <a:xfrm>
            <a:off x="2801357" y="3528834"/>
            <a:ext cx="1267099" cy="1252537"/>
          </a:xfrm>
          <a:prstGeom prst="rect">
            <a:avLst/>
          </a:prstGeom>
          <a:noFill/>
        </p:spPr>
        <p:txBody>
          <a:bodyPr wrap="square" lIns="0" tIns="0" rIns="0" bIns="0" rtlCol="0" anchor="t">
            <a:prstTxWarp prst="textArchUp">
              <a:avLst/>
            </a:prstTxWarp>
            <a:noAutofit/>
          </a:bodyPr>
          <a:lstStyle>
            <a:defPPr>
              <a:defRPr lang="en-US"/>
            </a:defPPr>
            <a:lvl1pPr algn="ctr">
              <a:defRPr sz="1050">
                <a:solidFill>
                  <a:schemeClr val="tx2"/>
                </a:solidFill>
                <a:latin typeface="Gotham HTF Book" pitchFamily="2" charset="77"/>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Gotham HTF Book" pitchFamily="2" charset="77"/>
                <a:ea typeface="+mn-ea"/>
                <a:cs typeface="+mn-cs"/>
              </a:rPr>
              <a:t>MEDIUM OF EXCHANGE</a:t>
            </a:r>
          </a:p>
        </p:txBody>
      </p:sp>
      <p:grpSp>
        <p:nvGrpSpPr>
          <p:cNvPr id="12" name="Group 11">
            <a:extLst>
              <a:ext uri="{FF2B5EF4-FFF2-40B4-BE49-F238E27FC236}">
                <a16:creationId xmlns:a16="http://schemas.microsoft.com/office/drawing/2014/main" id="{B7191C7F-30EE-5C4B-A41E-5B7E10789B16}"/>
              </a:ext>
            </a:extLst>
          </p:cNvPr>
          <p:cNvGrpSpPr/>
          <p:nvPr/>
        </p:nvGrpSpPr>
        <p:grpSpPr>
          <a:xfrm>
            <a:off x="2185131" y="2561108"/>
            <a:ext cx="1004691" cy="1004691"/>
            <a:chOff x="2778246" y="3917263"/>
            <a:chExt cx="1618027" cy="1618027"/>
          </a:xfrm>
        </p:grpSpPr>
        <p:sp>
          <p:nvSpPr>
            <p:cNvPr id="44" name="Donut 43">
              <a:extLst>
                <a:ext uri="{FF2B5EF4-FFF2-40B4-BE49-F238E27FC236}">
                  <a16:creationId xmlns:a16="http://schemas.microsoft.com/office/drawing/2014/main" id="{3229CC0F-8422-8248-BDF4-D76B7ABC30F5}"/>
                </a:ext>
              </a:extLst>
            </p:cNvPr>
            <p:cNvSpPr/>
            <p:nvPr/>
          </p:nvSpPr>
          <p:spPr>
            <a:xfrm>
              <a:off x="2778246" y="3917263"/>
              <a:ext cx="1618027" cy="1618027"/>
            </a:xfrm>
            <a:prstGeom prst="donut">
              <a:avLst>
                <a:gd name="adj" fmla="val 110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rstTxWarp prst="textArchUp">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8A8B8A"/>
                </a:solidFill>
                <a:effectLst/>
                <a:uLnTx/>
                <a:uFillTx/>
                <a:latin typeface="Gotham HTF Book" pitchFamily="2" charset="77"/>
                <a:ea typeface="+mn-ea"/>
                <a:cs typeface="+mn-cs"/>
              </a:endParaRPr>
            </a:p>
          </p:txBody>
        </p:sp>
        <p:sp>
          <p:nvSpPr>
            <p:cNvPr id="45" name="TextBox 44">
              <a:extLst>
                <a:ext uri="{FF2B5EF4-FFF2-40B4-BE49-F238E27FC236}">
                  <a16:creationId xmlns:a16="http://schemas.microsoft.com/office/drawing/2014/main" id="{C44BCDEC-ADC5-3F4D-B5C8-F2ACE2681AF4}"/>
                </a:ext>
              </a:extLst>
            </p:cNvPr>
            <p:cNvSpPr txBox="1"/>
            <p:nvPr/>
          </p:nvSpPr>
          <p:spPr>
            <a:xfrm>
              <a:off x="2899526" y="4022568"/>
              <a:ext cx="1368100" cy="1352379"/>
            </a:xfrm>
            <a:prstGeom prst="rect">
              <a:avLst/>
            </a:prstGeom>
            <a:noFill/>
          </p:spPr>
          <p:txBody>
            <a:bodyPr wrap="square" lIns="0" tIns="0" rIns="0" bIns="0" rtlCol="0" anchor="t">
              <a:prstTxWarp prst="textArchUp">
                <a:avLst/>
              </a:prstTxWarp>
              <a:noAutofit/>
            </a:bodyPr>
            <a:lstStyle>
              <a:defPPr>
                <a:defRPr lang="en-US"/>
              </a:defPPr>
              <a:lvl1pPr algn="ctr">
                <a:defRPr sz="1050">
                  <a:solidFill>
                    <a:schemeClr val="tx2"/>
                  </a:solidFill>
                  <a:latin typeface="Gotham HTF Book" pitchFamily="2" charset="77"/>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Gotham HTF Book" pitchFamily="2" charset="77"/>
                  <a:ea typeface="+mn-ea"/>
                  <a:cs typeface="+mn-cs"/>
                </a:rPr>
                <a:t>STORE OF VALUE</a:t>
              </a:r>
            </a:p>
          </p:txBody>
        </p:sp>
      </p:grpSp>
      <p:grpSp>
        <p:nvGrpSpPr>
          <p:cNvPr id="47" name="Group 46">
            <a:extLst>
              <a:ext uri="{FF2B5EF4-FFF2-40B4-BE49-F238E27FC236}">
                <a16:creationId xmlns:a16="http://schemas.microsoft.com/office/drawing/2014/main" id="{27E0BDA1-B498-1846-8D4F-0FE9BFC141F0}"/>
              </a:ext>
            </a:extLst>
          </p:cNvPr>
          <p:cNvGrpSpPr/>
          <p:nvPr/>
        </p:nvGrpSpPr>
        <p:grpSpPr>
          <a:xfrm>
            <a:off x="3660094" y="2555975"/>
            <a:ext cx="1004691" cy="1004691"/>
            <a:chOff x="2778246" y="3917263"/>
            <a:chExt cx="1618027" cy="1618027"/>
          </a:xfrm>
        </p:grpSpPr>
        <p:sp>
          <p:nvSpPr>
            <p:cNvPr id="49" name="Donut 48">
              <a:extLst>
                <a:ext uri="{FF2B5EF4-FFF2-40B4-BE49-F238E27FC236}">
                  <a16:creationId xmlns:a16="http://schemas.microsoft.com/office/drawing/2014/main" id="{77F088ED-B033-6341-A2EC-0F11661E7FF1}"/>
                </a:ext>
              </a:extLst>
            </p:cNvPr>
            <p:cNvSpPr/>
            <p:nvPr/>
          </p:nvSpPr>
          <p:spPr>
            <a:xfrm>
              <a:off x="2778246" y="3917263"/>
              <a:ext cx="1618027" cy="1618027"/>
            </a:xfrm>
            <a:prstGeom prst="donut">
              <a:avLst>
                <a:gd name="adj" fmla="val 110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rstTxWarp prst="textArchUp">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8A8B8A"/>
                </a:solidFill>
                <a:effectLst/>
                <a:uLnTx/>
                <a:uFillTx/>
                <a:latin typeface="Gotham HTF Book" pitchFamily="2" charset="77"/>
                <a:ea typeface="+mn-ea"/>
                <a:cs typeface="+mn-cs"/>
              </a:endParaRPr>
            </a:p>
          </p:txBody>
        </p:sp>
        <p:sp>
          <p:nvSpPr>
            <p:cNvPr id="50" name="TextBox 49">
              <a:extLst>
                <a:ext uri="{FF2B5EF4-FFF2-40B4-BE49-F238E27FC236}">
                  <a16:creationId xmlns:a16="http://schemas.microsoft.com/office/drawing/2014/main" id="{5171B2AE-A2B3-0D43-9031-B8D457303B3A}"/>
                </a:ext>
              </a:extLst>
            </p:cNvPr>
            <p:cNvSpPr txBox="1"/>
            <p:nvPr/>
          </p:nvSpPr>
          <p:spPr>
            <a:xfrm>
              <a:off x="2899526" y="4022568"/>
              <a:ext cx="1368100" cy="1352378"/>
            </a:xfrm>
            <a:prstGeom prst="rect">
              <a:avLst/>
            </a:prstGeom>
            <a:noFill/>
          </p:spPr>
          <p:txBody>
            <a:bodyPr wrap="square" lIns="0" tIns="0" rIns="0" bIns="0" rtlCol="0" anchor="t">
              <a:prstTxWarp prst="textArchUp">
                <a:avLst/>
              </a:prstTxWarp>
              <a:noAutofit/>
            </a:bodyPr>
            <a:lstStyle>
              <a:defPPr>
                <a:defRPr lang="en-US"/>
              </a:defPPr>
              <a:lvl1pPr algn="ctr">
                <a:defRPr sz="1050">
                  <a:solidFill>
                    <a:schemeClr val="tx2"/>
                  </a:solidFill>
                  <a:latin typeface="Gotham HTF Book" pitchFamily="2" charset="77"/>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Gotham HTF Book" pitchFamily="2" charset="77"/>
                  <a:ea typeface="+mn-ea"/>
                  <a:cs typeface="+mn-cs"/>
                </a:rPr>
                <a:t>UNIT OF ACCOUNT</a:t>
              </a:r>
            </a:p>
          </p:txBody>
        </p:sp>
      </p:grpSp>
      <p:pic>
        <p:nvPicPr>
          <p:cNvPr id="14" name="Picture 13" descr="Shape&#10;&#10;Description automatically generated">
            <a:extLst>
              <a:ext uri="{FF2B5EF4-FFF2-40B4-BE49-F238E27FC236}">
                <a16:creationId xmlns:a16="http://schemas.microsoft.com/office/drawing/2014/main" id="{3BD08FDF-2565-FE4F-A43F-C7743666911F}"/>
              </a:ext>
            </a:extLst>
          </p:cNvPr>
          <p:cNvPicPr>
            <a:picLocks noChangeAspect="1"/>
          </p:cNvPicPr>
          <p:nvPr/>
        </p:nvPicPr>
        <p:blipFill>
          <a:blip r:embed="rId9"/>
          <a:stretch>
            <a:fillRect/>
          </a:stretch>
        </p:blipFill>
        <p:spPr>
          <a:xfrm>
            <a:off x="3901305" y="2700273"/>
            <a:ext cx="536524" cy="535066"/>
          </a:xfrm>
          <a:prstGeom prst="rect">
            <a:avLst/>
          </a:prstGeom>
        </p:spPr>
      </p:pic>
      <p:pic>
        <p:nvPicPr>
          <p:cNvPr id="53" name="Graphic 47">
            <a:extLst>
              <a:ext uri="{FF2B5EF4-FFF2-40B4-BE49-F238E27FC236}">
                <a16:creationId xmlns:a16="http://schemas.microsoft.com/office/drawing/2014/main" id="{E529399A-2D5C-6046-8737-A29B6A5F25E4}"/>
              </a:ext>
            </a:extLst>
          </p:cNvPr>
          <p:cNvPicPr>
            <a:picLocks noChangeAspect="1"/>
          </p:cNvPicPr>
          <p:nvPr/>
        </p:nvPicPr>
        <p:blipFill>
          <a:blip r:embed="rId10"/>
          <a:srcRect/>
          <a:stretch/>
        </p:blipFill>
        <p:spPr>
          <a:xfrm>
            <a:off x="3978866" y="3178034"/>
            <a:ext cx="428778" cy="161982"/>
          </a:xfrm>
          <a:prstGeom prst="rect">
            <a:avLst/>
          </a:prstGeom>
        </p:spPr>
      </p:pic>
      <p:sp>
        <p:nvSpPr>
          <p:cNvPr id="37" name="Rectangle 36">
            <a:extLst>
              <a:ext uri="{FF2B5EF4-FFF2-40B4-BE49-F238E27FC236}">
                <a16:creationId xmlns:a16="http://schemas.microsoft.com/office/drawing/2014/main" id="{E3FB10C1-9DCD-B749-875B-754D07501F84}"/>
              </a:ext>
            </a:extLst>
          </p:cNvPr>
          <p:cNvSpPr/>
          <p:nvPr/>
        </p:nvSpPr>
        <p:spPr>
          <a:xfrm>
            <a:off x="574094" y="7247406"/>
            <a:ext cx="5729289" cy="1054135"/>
          </a:xfrm>
          <a:prstGeom prst="rect">
            <a:avLst/>
          </a:prstGeom>
        </p:spPr>
        <p:txBody>
          <a:bodyPr wrap="square">
            <a:spAutoFit/>
          </a:bodyPr>
          <a:lstStyle/>
          <a:p>
            <a:pPr>
              <a:spcBef>
                <a:spcPts val="600"/>
              </a:spcBef>
              <a:spcAft>
                <a:spcPts val="600"/>
              </a:spcAft>
            </a:pPr>
            <a:r>
              <a:rPr lang="en-GB" sz="1050" dirty="0">
                <a:solidFill>
                  <a:srgbClr val="000000"/>
                </a:solidFill>
                <a:latin typeface="Gotham HTF Book" pitchFamily="2" charset="77"/>
                <a:cs typeface="Arial" pitchFamily="34" charset="0"/>
              </a:rPr>
              <a:t>With EPIC / ECR / EUSD as the core, decentralized financial applications can be created by anyone.</a:t>
            </a:r>
          </a:p>
          <a:p>
            <a:pPr>
              <a:spcBef>
                <a:spcPts val="600"/>
              </a:spcBef>
              <a:spcAft>
                <a:spcPts val="600"/>
              </a:spcAft>
            </a:pPr>
            <a:r>
              <a:rPr lang="en-GB" sz="1050" dirty="0">
                <a:solidFill>
                  <a:srgbClr val="000000"/>
                </a:solidFill>
                <a:latin typeface="Gotham HTF Book" pitchFamily="2" charset="77"/>
                <a:cs typeface="Arial" pitchFamily="34" charset="0"/>
              </a:rPr>
              <a:t>Epicenter protocols are modular, composable, and interoperable components that enable independent builders to go to market fast and scale without worrying about their underlying infrastructure.</a:t>
            </a:r>
          </a:p>
        </p:txBody>
      </p:sp>
      <p:sp>
        <p:nvSpPr>
          <p:cNvPr id="41" name="TextBox 40">
            <a:extLst>
              <a:ext uri="{FF2B5EF4-FFF2-40B4-BE49-F238E27FC236}">
                <a16:creationId xmlns:a16="http://schemas.microsoft.com/office/drawing/2014/main" id="{100EF675-34EA-F24B-A0BD-49BDA50F6E47}"/>
              </a:ext>
            </a:extLst>
          </p:cNvPr>
          <p:cNvSpPr txBox="1"/>
          <p:nvPr/>
        </p:nvSpPr>
        <p:spPr>
          <a:xfrm>
            <a:off x="2312987" y="239182"/>
            <a:ext cx="2232025" cy="353485"/>
          </a:xfrm>
          <a:prstGeom prst="rect">
            <a:avLst/>
          </a:prstGeom>
          <a:noFill/>
        </p:spPr>
        <p:txBody>
          <a:bodyPr wrap="none" lIns="0" rtlCol="0" anchor="t">
            <a:noAutofit/>
          </a:bodyPr>
          <a:lstStyle/>
          <a:p>
            <a:pPr algn="ctr"/>
            <a:r>
              <a:rPr lang="en-US" sz="1400" dirty="0">
                <a:solidFill>
                  <a:schemeClr val="bg1"/>
                </a:solidFill>
                <a:latin typeface="Gotham HTF Book" pitchFamily="2" charset="77"/>
              </a:rPr>
              <a:t>The Epicenter Ecosystem</a:t>
            </a:r>
          </a:p>
        </p:txBody>
      </p:sp>
      <p:sp>
        <p:nvSpPr>
          <p:cNvPr id="42" name="TextBox 41">
            <a:extLst>
              <a:ext uri="{FF2B5EF4-FFF2-40B4-BE49-F238E27FC236}">
                <a16:creationId xmlns:a16="http://schemas.microsoft.com/office/drawing/2014/main" id="{2CC0AB50-52E6-B245-A355-DE71DB7079A9}"/>
              </a:ext>
            </a:extLst>
          </p:cNvPr>
          <p:cNvSpPr txBox="1"/>
          <p:nvPr/>
        </p:nvSpPr>
        <p:spPr>
          <a:xfrm>
            <a:off x="657225" y="741496"/>
            <a:ext cx="5543550" cy="663971"/>
          </a:xfrm>
          <a:prstGeom prst="rect">
            <a:avLst/>
          </a:prstGeom>
          <a:noFill/>
        </p:spPr>
        <p:txBody>
          <a:bodyPr wrap="square" lIns="0" rtlCol="0">
            <a:noAutofit/>
          </a:bodyPr>
          <a:lstStyle/>
          <a:p>
            <a:pPr algn="ctr">
              <a:lnSpc>
                <a:spcPct val="90000"/>
              </a:lnSpc>
            </a:pPr>
            <a:r>
              <a:rPr lang="en-US" sz="2000" b="1" dirty="0">
                <a:solidFill>
                  <a:schemeClr val="tx2"/>
                </a:solidFill>
                <a:latin typeface="Gotham HTF Black" pitchFamily="2" charset="77"/>
              </a:rPr>
              <a:t>Composable Components</a:t>
            </a:r>
          </a:p>
        </p:txBody>
      </p:sp>
      <p:sp>
        <p:nvSpPr>
          <p:cNvPr id="2" name="Footer Placeholder 1">
            <a:extLst>
              <a:ext uri="{FF2B5EF4-FFF2-40B4-BE49-F238E27FC236}">
                <a16:creationId xmlns:a16="http://schemas.microsoft.com/office/drawing/2014/main" id="{555B2C54-D58A-0442-AC92-0E13213C73AC}"/>
              </a:ext>
            </a:extLst>
          </p:cNvPr>
          <p:cNvSpPr>
            <a:spLocks noGrp="1"/>
          </p:cNvSpPr>
          <p:nvPr>
            <p:ph type="ftr" sz="quarter" idx="11"/>
          </p:nvPr>
        </p:nvSpPr>
        <p:spPr/>
        <p:txBody>
          <a:bodyPr/>
          <a:lstStyle/>
          <a:p>
            <a:r>
              <a:rPr lang="en-US"/>
              <a:t>An introduction to ECR</a:t>
            </a:r>
          </a:p>
        </p:txBody>
      </p:sp>
      <p:sp>
        <p:nvSpPr>
          <p:cNvPr id="3" name="Slide Number Placeholder 2">
            <a:extLst>
              <a:ext uri="{FF2B5EF4-FFF2-40B4-BE49-F238E27FC236}">
                <a16:creationId xmlns:a16="http://schemas.microsoft.com/office/drawing/2014/main" id="{C6F60E95-3B93-1E49-AC09-A92BE54C818D}"/>
              </a:ext>
            </a:extLst>
          </p:cNvPr>
          <p:cNvSpPr>
            <a:spLocks noGrp="1"/>
          </p:cNvSpPr>
          <p:nvPr>
            <p:ph type="sldNum" sz="quarter" idx="12"/>
          </p:nvPr>
        </p:nvSpPr>
        <p:spPr/>
        <p:txBody>
          <a:bodyPr/>
          <a:lstStyle/>
          <a:p>
            <a:fld id="{7E260360-B404-C844-8651-31E0380F9243}" type="slidenum">
              <a:rPr lang="en-US" smtClean="0"/>
              <a:t>7</a:t>
            </a:fld>
            <a:endParaRPr lang="en-US"/>
          </a:p>
        </p:txBody>
      </p:sp>
      <p:sp>
        <p:nvSpPr>
          <p:cNvPr id="27" name="Rectangle 26">
            <a:extLst>
              <a:ext uri="{FF2B5EF4-FFF2-40B4-BE49-F238E27FC236}">
                <a16:creationId xmlns:a16="http://schemas.microsoft.com/office/drawing/2014/main" id="{EC1ADA90-E2F0-B749-8F13-D0D2F6B79E45}"/>
              </a:ext>
            </a:extLst>
          </p:cNvPr>
          <p:cNvSpPr/>
          <p:nvPr/>
        </p:nvSpPr>
        <p:spPr>
          <a:xfrm>
            <a:off x="841220" y="4887227"/>
            <a:ext cx="1209193" cy="584775"/>
          </a:xfrm>
          <a:prstGeom prst="rect">
            <a:avLst/>
          </a:prstGeom>
        </p:spPr>
        <p:txBody>
          <a:bodyPr wrap="square">
            <a:spAutoFit/>
          </a:bodyPr>
          <a:lstStyle/>
          <a:p>
            <a:pPr algn="ctr"/>
            <a:r>
              <a:rPr lang="en-GB" sz="800" dirty="0">
                <a:solidFill>
                  <a:schemeClr val="bg2"/>
                </a:solidFill>
                <a:latin typeface="Gotham HTF Book" pitchFamily="2" charset="77"/>
              </a:rPr>
              <a:t>One EONE = redeemable on demand for 1 EPIC as a hard peg.</a:t>
            </a:r>
          </a:p>
        </p:txBody>
      </p:sp>
      <p:sp>
        <p:nvSpPr>
          <p:cNvPr id="30" name="Rectangle 29">
            <a:extLst>
              <a:ext uri="{FF2B5EF4-FFF2-40B4-BE49-F238E27FC236}">
                <a16:creationId xmlns:a16="http://schemas.microsoft.com/office/drawing/2014/main" id="{A4D0D77E-0652-D14A-B4DD-16A8E975B823}"/>
              </a:ext>
            </a:extLst>
          </p:cNvPr>
          <p:cNvSpPr/>
          <p:nvPr/>
        </p:nvSpPr>
        <p:spPr>
          <a:xfrm>
            <a:off x="4747433" y="2748164"/>
            <a:ext cx="1004691" cy="461665"/>
          </a:xfrm>
          <a:prstGeom prst="rect">
            <a:avLst/>
          </a:prstGeom>
        </p:spPr>
        <p:txBody>
          <a:bodyPr wrap="square">
            <a:spAutoFit/>
          </a:bodyPr>
          <a:lstStyle/>
          <a:p>
            <a:r>
              <a:rPr lang="en-GB" sz="800" dirty="0">
                <a:solidFill>
                  <a:schemeClr val="tx2"/>
                </a:solidFill>
                <a:latin typeface="Gotham HTF Book" pitchFamily="2" charset="77"/>
              </a:rPr>
              <a:t>EUSD is soft pegged to $1 worth of EPIC</a:t>
            </a:r>
          </a:p>
        </p:txBody>
      </p:sp>
      <p:sp>
        <p:nvSpPr>
          <p:cNvPr id="31" name="Oval 30">
            <a:extLst>
              <a:ext uri="{FF2B5EF4-FFF2-40B4-BE49-F238E27FC236}">
                <a16:creationId xmlns:a16="http://schemas.microsoft.com/office/drawing/2014/main" id="{EDC586F1-90DE-FC4C-8CDF-7A09BC52FA41}"/>
              </a:ext>
            </a:extLst>
          </p:cNvPr>
          <p:cNvSpPr/>
          <p:nvPr/>
        </p:nvSpPr>
        <p:spPr>
          <a:xfrm>
            <a:off x="2827001" y="4533578"/>
            <a:ext cx="471585" cy="471585"/>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500" dirty="0">
                <a:solidFill>
                  <a:schemeClr val="bg2"/>
                </a:solidFill>
                <a:latin typeface="Gotham HTF Book" pitchFamily="2" charset="77"/>
              </a:rPr>
              <a:t>Savings</a:t>
            </a:r>
          </a:p>
        </p:txBody>
      </p:sp>
      <p:sp>
        <p:nvSpPr>
          <p:cNvPr id="54" name="Oval 53">
            <a:extLst>
              <a:ext uri="{FF2B5EF4-FFF2-40B4-BE49-F238E27FC236}">
                <a16:creationId xmlns:a16="http://schemas.microsoft.com/office/drawing/2014/main" id="{09FDDC3F-2E8F-D346-8FD7-7B1F8CFBA770}"/>
              </a:ext>
            </a:extLst>
          </p:cNvPr>
          <p:cNvSpPr/>
          <p:nvPr/>
        </p:nvSpPr>
        <p:spPr>
          <a:xfrm>
            <a:off x="3567031" y="4541738"/>
            <a:ext cx="471585" cy="471585"/>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500" dirty="0">
                <a:solidFill>
                  <a:schemeClr val="bg2"/>
                </a:solidFill>
                <a:latin typeface="Gotham HTF Book" pitchFamily="2" charset="77"/>
              </a:rPr>
              <a:t>Lending &amp;</a:t>
            </a:r>
            <a:br>
              <a:rPr lang="en-US" sz="500" dirty="0">
                <a:solidFill>
                  <a:schemeClr val="bg2"/>
                </a:solidFill>
                <a:latin typeface="Gotham HTF Book" pitchFamily="2" charset="77"/>
              </a:rPr>
            </a:br>
            <a:r>
              <a:rPr lang="en-US" sz="500" dirty="0">
                <a:solidFill>
                  <a:schemeClr val="bg2"/>
                </a:solidFill>
                <a:latin typeface="Gotham HTF Book" pitchFamily="2" charset="77"/>
              </a:rPr>
              <a:t>Investment</a:t>
            </a:r>
          </a:p>
        </p:txBody>
      </p:sp>
    </p:spTree>
    <p:extLst>
      <p:ext uri="{BB962C8B-B14F-4D97-AF65-F5344CB8AC3E}">
        <p14:creationId xmlns:p14="http://schemas.microsoft.com/office/powerpoint/2010/main" val="2593724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2ED49F-7F14-754B-A7CD-03217B843B90}"/>
              </a:ext>
            </a:extLst>
          </p:cNvPr>
          <p:cNvSpPr txBox="1"/>
          <p:nvPr/>
        </p:nvSpPr>
        <p:spPr>
          <a:xfrm>
            <a:off x="2312987" y="239182"/>
            <a:ext cx="2232025" cy="353485"/>
          </a:xfrm>
          <a:prstGeom prst="rect">
            <a:avLst/>
          </a:prstGeom>
          <a:noFill/>
        </p:spPr>
        <p:txBody>
          <a:bodyPr wrap="none" lIns="0" rtlCol="0" anchor="t">
            <a:noAutofit/>
          </a:bodyPr>
          <a:lstStyle/>
          <a:p>
            <a:pPr algn="ctr"/>
            <a:r>
              <a:rPr lang="en-US" sz="1400" dirty="0">
                <a:solidFill>
                  <a:schemeClr val="bg1"/>
                </a:solidFill>
                <a:latin typeface="Gotham HTF Book" pitchFamily="2" charset="77"/>
              </a:rPr>
              <a:t>The ECR Token</a:t>
            </a:r>
          </a:p>
        </p:txBody>
      </p:sp>
      <p:sp>
        <p:nvSpPr>
          <p:cNvPr id="3" name="TextBox 2">
            <a:extLst>
              <a:ext uri="{FF2B5EF4-FFF2-40B4-BE49-F238E27FC236}">
                <a16:creationId xmlns:a16="http://schemas.microsoft.com/office/drawing/2014/main" id="{7E9D6136-C40F-684C-BD0D-0B0F53BA7327}"/>
              </a:ext>
            </a:extLst>
          </p:cNvPr>
          <p:cNvSpPr txBox="1"/>
          <p:nvPr/>
        </p:nvSpPr>
        <p:spPr>
          <a:xfrm>
            <a:off x="657225" y="741496"/>
            <a:ext cx="5543550" cy="663971"/>
          </a:xfrm>
          <a:prstGeom prst="rect">
            <a:avLst/>
          </a:prstGeom>
          <a:noFill/>
        </p:spPr>
        <p:txBody>
          <a:bodyPr wrap="square" lIns="0" rtlCol="0">
            <a:noAutofit/>
          </a:bodyPr>
          <a:lstStyle/>
          <a:p>
            <a:pPr algn="ctr">
              <a:lnSpc>
                <a:spcPct val="90000"/>
              </a:lnSpc>
            </a:pPr>
            <a:r>
              <a:rPr lang="en-US" sz="2000" b="1" dirty="0">
                <a:solidFill>
                  <a:schemeClr val="tx2"/>
                </a:solidFill>
                <a:latin typeface="Gotham HTF Black" pitchFamily="2" charset="77"/>
              </a:rPr>
              <a:t>Unstoppable money</a:t>
            </a:r>
          </a:p>
        </p:txBody>
      </p:sp>
      <p:sp>
        <p:nvSpPr>
          <p:cNvPr id="4" name="Rectangle 3">
            <a:extLst>
              <a:ext uri="{FF2B5EF4-FFF2-40B4-BE49-F238E27FC236}">
                <a16:creationId xmlns:a16="http://schemas.microsoft.com/office/drawing/2014/main" id="{9C2B6406-3B55-AC4F-BDEA-A43CE4058613}"/>
              </a:ext>
            </a:extLst>
          </p:cNvPr>
          <p:cNvSpPr/>
          <p:nvPr/>
        </p:nvSpPr>
        <p:spPr>
          <a:xfrm>
            <a:off x="657225" y="1258888"/>
            <a:ext cx="5543550" cy="4563897"/>
          </a:xfrm>
          <a:prstGeom prst="rect">
            <a:avLst/>
          </a:prstGeom>
        </p:spPr>
        <p:txBody>
          <a:bodyPr wrap="square" numCol="2" spcCol="180000">
            <a:noAutofit/>
          </a:bodyPr>
          <a:lstStyle/>
          <a:p>
            <a:pPr>
              <a:spcBef>
                <a:spcPts val="600"/>
              </a:spcBef>
              <a:spcAft>
                <a:spcPts val="600"/>
              </a:spcAft>
            </a:pPr>
            <a:r>
              <a:rPr lang="en-GB" sz="1100" b="1" dirty="0">
                <a:solidFill>
                  <a:schemeClr val="bg1"/>
                </a:solidFill>
                <a:latin typeface="Gotham HTF Book" pitchFamily="2" charset="77"/>
                <a:cs typeface="Arial" pitchFamily="34" charset="0"/>
              </a:rPr>
              <a:t>Why is EPIC unstoppable?</a:t>
            </a:r>
          </a:p>
          <a:p>
            <a:pPr>
              <a:spcBef>
                <a:spcPts val="600"/>
              </a:spcBef>
              <a:spcAft>
                <a:spcPts val="600"/>
              </a:spcAft>
            </a:pPr>
            <a:r>
              <a:rPr lang="en-GB" sz="1100" dirty="0">
                <a:solidFill>
                  <a:srgbClr val="000000"/>
                </a:solidFill>
                <a:latin typeface="Gotham HTF Book" pitchFamily="2" charset="77"/>
                <a:cs typeface="Arial" pitchFamily="34" charset="0"/>
              </a:rPr>
              <a:t>Censorship Resistance, Confidentiality, </a:t>
            </a:r>
            <a:r>
              <a:rPr lang="en-GB" sz="1100" dirty="0" err="1">
                <a:solidFill>
                  <a:srgbClr val="000000"/>
                </a:solidFill>
                <a:latin typeface="Gotham HTF Book" pitchFamily="2" charset="77"/>
                <a:cs typeface="Arial" pitchFamily="34" charset="0"/>
              </a:rPr>
              <a:t>Permissionlessness</a:t>
            </a:r>
            <a:endParaRPr lang="en-GB" sz="1100" dirty="0">
              <a:solidFill>
                <a:srgbClr val="000000"/>
              </a:solidFill>
              <a:latin typeface="Gotham HTF Book" pitchFamily="2" charset="77"/>
              <a:cs typeface="Arial" pitchFamily="34" charset="0"/>
            </a:endParaRPr>
          </a:p>
          <a:p>
            <a:pPr>
              <a:spcBef>
                <a:spcPts val="600"/>
              </a:spcBef>
              <a:spcAft>
                <a:spcPts val="600"/>
              </a:spcAft>
            </a:pPr>
            <a:r>
              <a:rPr lang="en-GB" sz="1100" b="1" dirty="0">
                <a:solidFill>
                  <a:schemeClr val="bg1"/>
                </a:solidFill>
                <a:latin typeface="Gotham HTF Book" pitchFamily="2" charset="77"/>
                <a:cs typeface="Arial" pitchFamily="34" charset="0"/>
              </a:rPr>
              <a:t>Censorship Resistance</a:t>
            </a:r>
          </a:p>
          <a:p>
            <a:pPr>
              <a:spcBef>
                <a:spcPts val="600"/>
              </a:spcBef>
              <a:spcAft>
                <a:spcPts val="600"/>
              </a:spcAft>
            </a:pPr>
            <a:r>
              <a:rPr lang="en-GB" sz="1100" dirty="0">
                <a:solidFill>
                  <a:srgbClr val="000000"/>
                </a:solidFill>
                <a:latin typeface="Gotham HTF Book" pitchFamily="2" charset="77"/>
                <a:cs typeface="Arial" pitchFamily="34" charset="0"/>
              </a:rPr>
              <a:t>Censorship resistance means in this context that no one can interfere with your access to the network. The network itself cannot be shut down, as it relies on true distributed consensus, meaning that as long as one copy of the software exists somewhere, the network will instantly spring back to life after a disruption. </a:t>
            </a:r>
          </a:p>
          <a:p>
            <a:pPr>
              <a:spcBef>
                <a:spcPts val="600"/>
              </a:spcBef>
              <a:spcAft>
                <a:spcPts val="600"/>
              </a:spcAft>
            </a:pPr>
            <a:r>
              <a:rPr lang="en-GB" sz="1100" b="1" dirty="0">
                <a:solidFill>
                  <a:schemeClr val="bg1"/>
                </a:solidFill>
                <a:latin typeface="Gotham HTF Book" pitchFamily="2" charset="77"/>
                <a:cs typeface="Arial" pitchFamily="34" charset="0"/>
              </a:rPr>
              <a:t>Confidentiality</a:t>
            </a:r>
          </a:p>
          <a:p>
            <a:pPr>
              <a:spcBef>
                <a:spcPts val="600"/>
              </a:spcBef>
              <a:spcAft>
                <a:spcPts val="600"/>
              </a:spcAft>
            </a:pPr>
            <a:r>
              <a:rPr lang="en-GB" sz="1100" dirty="0">
                <a:solidFill>
                  <a:srgbClr val="000000"/>
                </a:solidFill>
                <a:latin typeface="Gotham HTF Book" pitchFamily="2" charset="77"/>
                <a:cs typeface="Arial" pitchFamily="34" charset="0"/>
              </a:rPr>
              <a:t>What does confidentiality have to do with censorship resistance? In BTC for example, the network can accept a transaction as valid, yet the individual coins themselves may be designed as illicit/tainted and therefore be blocked / blacklisted by a counterparty or intermediaries. An additional off-chain social consensus layer is required to maintain the notion of which coins are clean and which are dirty. The EPIC Blockchain protocol encrypts all transactions such that it is impossible to discriminate against particular coins - all are identical.</a:t>
            </a:r>
          </a:p>
          <a:p>
            <a:pPr>
              <a:spcBef>
                <a:spcPts val="600"/>
              </a:spcBef>
              <a:spcAft>
                <a:spcPts val="600"/>
              </a:spcAft>
            </a:pPr>
            <a:r>
              <a:rPr lang="en-GB" sz="1100" b="1" dirty="0" err="1">
                <a:solidFill>
                  <a:schemeClr val="bg1"/>
                </a:solidFill>
                <a:latin typeface="Gotham HTF Book" pitchFamily="2" charset="77"/>
                <a:cs typeface="Arial" pitchFamily="34" charset="0"/>
              </a:rPr>
              <a:t>Permissionlessness</a:t>
            </a:r>
            <a:endParaRPr lang="en-GB" sz="1100" b="1" dirty="0">
              <a:solidFill>
                <a:schemeClr val="bg1"/>
              </a:solidFill>
              <a:latin typeface="Gotham HTF Book" pitchFamily="2" charset="77"/>
              <a:cs typeface="Arial" pitchFamily="34" charset="0"/>
            </a:endParaRPr>
          </a:p>
          <a:p>
            <a:pPr>
              <a:spcBef>
                <a:spcPts val="600"/>
              </a:spcBef>
              <a:spcAft>
                <a:spcPts val="600"/>
              </a:spcAft>
            </a:pPr>
            <a:r>
              <a:rPr lang="en-GB" sz="1100" dirty="0">
                <a:solidFill>
                  <a:srgbClr val="000000"/>
                </a:solidFill>
                <a:latin typeface="Gotham HTF Book" pitchFamily="2" charset="77"/>
                <a:cs typeface="Arial" pitchFamily="34" charset="0"/>
              </a:rPr>
              <a:t>If people require permission to use a network, then if that permission is not forthcoming, it is an effective vector of censorship. EPIC is designed for direct operation by individuals using only free open-source software. Terms of service agreements cannot be used to restrict network access.</a:t>
            </a:r>
          </a:p>
        </p:txBody>
      </p:sp>
      <p:sp>
        <p:nvSpPr>
          <p:cNvPr id="5" name="Footer Placeholder 4">
            <a:extLst>
              <a:ext uri="{FF2B5EF4-FFF2-40B4-BE49-F238E27FC236}">
                <a16:creationId xmlns:a16="http://schemas.microsoft.com/office/drawing/2014/main" id="{3F79B4B9-9DC4-884A-B2BB-6ED3676BE2C7}"/>
              </a:ext>
            </a:extLst>
          </p:cNvPr>
          <p:cNvSpPr>
            <a:spLocks noGrp="1"/>
          </p:cNvSpPr>
          <p:nvPr>
            <p:ph type="ftr" sz="quarter" idx="11"/>
          </p:nvPr>
        </p:nvSpPr>
        <p:spPr/>
        <p:txBody>
          <a:bodyPr/>
          <a:lstStyle/>
          <a:p>
            <a:r>
              <a:rPr lang="en-US"/>
              <a:t>An introduction to ECR</a:t>
            </a:r>
          </a:p>
        </p:txBody>
      </p:sp>
      <p:sp>
        <p:nvSpPr>
          <p:cNvPr id="6" name="Slide Number Placeholder 5">
            <a:extLst>
              <a:ext uri="{FF2B5EF4-FFF2-40B4-BE49-F238E27FC236}">
                <a16:creationId xmlns:a16="http://schemas.microsoft.com/office/drawing/2014/main" id="{E52AAC31-B6E4-F84B-AE9C-6D745F181057}"/>
              </a:ext>
            </a:extLst>
          </p:cNvPr>
          <p:cNvSpPr>
            <a:spLocks noGrp="1"/>
          </p:cNvSpPr>
          <p:nvPr>
            <p:ph type="sldNum" sz="quarter" idx="12"/>
          </p:nvPr>
        </p:nvSpPr>
        <p:spPr/>
        <p:txBody>
          <a:bodyPr/>
          <a:lstStyle/>
          <a:p>
            <a:fld id="{7E260360-B404-C844-8651-31E0380F9243}" type="slidenum">
              <a:rPr lang="en-US" smtClean="0"/>
              <a:t>8</a:t>
            </a:fld>
            <a:endParaRPr lang="en-US"/>
          </a:p>
        </p:txBody>
      </p:sp>
      <p:sp>
        <p:nvSpPr>
          <p:cNvPr id="7" name="Rectangle 6">
            <a:extLst>
              <a:ext uri="{FF2B5EF4-FFF2-40B4-BE49-F238E27FC236}">
                <a16:creationId xmlns:a16="http://schemas.microsoft.com/office/drawing/2014/main" id="{09DD5DBB-A838-5B48-8658-ABC235B5BC01}"/>
              </a:ext>
            </a:extLst>
          </p:cNvPr>
          <p:cNvSpPr/>
          <p:nvPr/>
        </p:nvSpPr>
        <p:spPr>
          <a:xfrm>
            <a:off x="4270033" y="7571889"/>
            <a:ext cx="1988950" cy="585883"/>
          </a:xfrm>
          <a:prstGeom prst="rect">
            <a:avLst/>
          </a:prstGeom>
        </p:spPr>
        <p:txBody>
          <a:bodyPr wrap="none">
            <a:noAutofit/>
          </a:bodyPr>
          <a:lstStyle/>
          <a:p>
            <a:pPr>
              <a:spcBef>
                <a:spcPts val="600"/>
              </a:spcBef>
              <a:spcAft>
                <a:spcPts val="600"/>
              </a:spcAft>
            </a:pPr>
            <a:r>
              <a:rPr lang="en-GB" sz="1100" dirty="0">
                <a:solidFill>
                  <a:srgbClr val="000000"/>
                </a:solidFill>
                <a:latin typeface="Gotham HTF Book" pitchFamily="2" charset="77"/>
                <a:cs typeface="Arial" pitchFamily="34" charset="0"/>
              </a:rPr>
              <a:t>…that can’t ever be seized,</a:t>
            </a:r>
            <a:br>
              <a:rPr lang="en-GB" sz="1100" dirty="0">
                <a:solidFill>
                  <a:srgbClr val="000000"/>
                </a:solidFill>
                <a:latin typeface="Gotham HTF Book" pitchFamily="2" charset="77"/>
                <a:cs typeface="Arial" pitchFamily="34" charset="0"/>
              </a:rPr>
            </a:br>
            <a:r>
              <a:rPr lang="en-GB" sz="1100" dirty="0">
                <a:solidFill>
                  <a:srgbClr val="000000"/>
                </a:solidFill>
                <a:latin typeface="Gotham HTF Book" pitchFamily="2" charset="77"/>
                <a:cs typeface="Arial" pitchFamily="34" charset="0"/>
              </a:rPr>
              <a:t>frozen or blacklisted</a:t>
            </a:r>
            <a:br>
              <a:rPr lang="en-GB" sz="1100" dirty="0">
                <a:solidFill>
                  <a:srgbClr val="000000"/>
                </a:solidFill>
                <a:latin typeface="Gotham HTF Book" pitchFamily="2" charset="77"/>
                <a:cs typeface="Arial" pitchFamily="34" charset="0"/>
              </a:rPr>
            </a:br>
            <a:r>
              <a:rPr lang="en-GB" sz="1100" dirty="0">
                <a:solidFill>
                  <a:srgbClr val="000000"/>
                </a:solidFill>
                <a:latin typeface="Gotham HTF Book" pitchFamily="2" charset="77"/>
                <a:cs typeface="Arial" pitchFamily="34" charset="0"/>
              </a:rPr>
              <a:t>by anyone. </a:t>
            </a:r>
          </a:p>
        </p:txBody>
      </p:sp>
      <p:sp>
        <p:nvSpPr>
          <p:cNvPr id="8" name="Rectangle 7">
            <a:extLst>
              <a:ext uri="{FF2B5EF4-FFF2-40B4-BE49-F238E27FC236}">
                <a16:creationId xmlns:a16="http://schemas.microsoft.com/office/drawing/2014/main" id="{93986F80-EE67-1747-9E6E-964508622906}"/>
              </a:ext>
            </a:extLst>
          </p:cNvPr>
          <p:cNvSpPr/>
          <p:nvPr/>
        </p:nvSpPr>
        <p:spPr>
          <a:xfrm>
            <a:off x="576163" y="7466419"/>
            <a:ext cx="3664786" cy="553998"/>
          </a:xfrm>
          <a:prstGeom prst="rect">
            <a:avLst/>
          </a:prstGeom>
        </p:spPr>
        <p:txBody>
          <a:bodyPr wrap="none">
            <a:spAutoFit/>
          </a:bodyPr>
          <a:lstStyle/>
          <a:p>
            <a:pPr algn="ctr"/>
            <a:r>
              <a:rPr lang="en-GB" sz="3000" b="1" dirty="0">
                <a:solidFill>
                  <a:srgbClr val="000000"/>
                </a:solidFill>
                <a:latin typeface="Gotham HTF Black" pitchFamily="2" charset="77"/>
                <a:cs typeface="Arial" pitchFamily="34" charset="0"/>
              </a:rPr>
              <a:t>EPIC : ECR : EUSD</a:t>
            </a:r>
            <a:endParaRPr lang="en-US" sz="3000" b="1" dirty="0">
              <a:solidFill>
                <a:srgbClr val="000000"/>
              </a:solidFill>
              <a:latin typeface="Gotham HTF Black" pitchFamily="2" charset="77"/>
            </a:endParaRPr>
          </a:p>
        </p:txBody>
      </p:sp>
      <p:sp>
        <p:nvSpPr>
          <p:cNvPr id="9" name="TextBox 8">
            <a:extLst>
              <a:ext uri="{FF2B5EF4-FFF2-40B4-BE49-F238E27FC236}">
                <a16:creationId xmlns:a16="http://schemas.microsoft.com/office/drawing/2014/main" id="{7FDA6668-3668-8741-B0A3-72F4F6107D9D}"/>
              </a:ext>
            </a:extLst>
          </p:cNvPr>
          <p:cNvSpPr txBox="1"/>
          <p:nvPr/>
        </p:nvSpPr>
        <p:spPr bwMode="auto">
          <a:xfrm>
            <a:off x="433917" y="7903939"/>
            <a:ext cx="3891855" cy="307777"/>
          </a:xfrm>
          <a:prstGeom prst="rect">
            <a:avLst/>
          </a:prstGeom>
          <a:noFill/>
          <a:ln w="9525">
            <a:noFill/>
            <a:miter lim="800000"/>
            <a:headEnd/>
            <a:tailEnd/>
          </a:ln>
        </p:spPr>
        <p:txBody>
          <a:bodyPr wrap="square" anchor="ctr">
            <a:spAutoFit/>
          </a:bodyPr>
          <a:lstStyle/>
          <a:p>
            <a:pPr algn="ctr">
              <a:spcAft>
                <a:spcPts val="300"/>
              </a:spcAft>
            </a:pPr>
            <a:r>
              <a:rPr lang="en-US" sz="1400" spc="300" dirty="0">
                <a:solidFill>
                  <a:srgbClr val="000000"/>
                </a:solidFill>
                <a:latin typeface="Gotham HTF Book" pitchFamily="2" charset="77"/>
              </a:rPr>
              <a:t>IS UNSTOPPABLE MONEY…</a:t>
            </a:r>
          </a:p>
        </p:txBody>
      </p:sp>
      <p:cxnSp>
        <p:nvCxnSpPr>
          <p:cNvPr id="10" name="Straight Connector 9">
            <a:extLst>
              <a:ext uri="{FF2B5EF4-FFF2-40B4-BE49-F238E27FC236}">
                <a16:creationId xmlns:a16="http://schemas.microsoft.com/office/drawing/2014/main" id="{6CBCCC66-A12D-6940-8492-3A375618073C}"/>
              </a:ext>
            </a:extLst>
          </p:cNvPr>
          <p:cNvCxnSpPr>
            <a:cxnSpLocks/>
          </p:cNvCxnSpPr>
          <p:nvPr/>
        </p:nvCxnSpPr>
        <p:spPr>
          <a:xfrm>
            <a:off x="4236872" y="7611282"/>
            <a:ext cx="0" cy="5405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34CE8FCE-B7DE-E348-A367-F001969E5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608" y="6411033"/>
            <a:ext cx="989858" cy="989858"/>
          </a:xfrm>
          <a:prstGeom prst="rect">
            <a:avLst/>
          </a:prstGeom>
        </p:spPr>
      </p:pic>
      <p:pic>
        <p:nvPicPr>
          <p:cNvPr id="12" name="Picture 11" descr="Shape, arrow&#10;&#10;Description automatically generated">
            <a:extLst>
              <a:ext uri="{FF2B5EF4-FFF2-40B4-BE49-F238E27FC236}">
                <a16:creationId xmlns:a16="http://schemas.microsoft.com/office/drawing/2014/main" id="{A823D88E-B2E3-1B47-9BE5-AFFDB2FA76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9817" y="6411033"/>
            <a:ext cx="989858" cy="989858"/>
          </a:xfrm>
          <a:prstGeom prst="rect">
            <a:avLst/>
          </a:prstGeom>
        </p:spPr>
      </p:pic>
      <p:sp>
        <p:nvSpPr>
          <p:cNvPr id="13" name="TextBox 12">
            <a:extLst>
              <a:ext uri="{FF2B5EF4-FFF2-40B4-BE49-F238E27FC236}">
                <a16:creationId xmlns:a16="http://schemas.microsoft.com/office/drawing/2014/main" id="{DC9A049E-67FC-B44A-A11E-5E6A76CCD9E8}"/>
              </a:ext>
            </a:extLst>
          </p:cNvPr>
          <p:cNvSpPr txBox="1"/>
          <p:nvPr/>
        </p:nvSpPr>
        <p:spPr bwMode="auto">
          <a:xfrm>
            <a:off x="787892" y="6155480"/>
            <a:ext cx="731290" cy="276999"/>
          </a:xfrm>
          <a:prstGeom prst="rect">
            <a:avLst/>
          </a:prstGeom>
          <a:noFill/>
          <a:ln w="9525">
            <a:noFill/>
            <a:miter lim="800000"/>
            <a:headEnd/>
            <a:tailEnd/>
          </a:ln>
        </p:spPr>
        <p:txBody>
          <a:bodyPr wrap="none" rtlCol="0" anchor="t" anchorCtr="0">
            <a:spAutoFit/>
          </a:bodyPr>
          <a:lstStyle/>
          <a:p>
            <a:pPr algn="ctr" fontAlgn="b">
              <a:spcAft>
                <a:spcPts val="300"/>
              </a:spcAft>
            </a:pPr>
            <a:r>
              <a:rPr lang="en-US" sz="1200" dirty="0">
                <a:solidFill>
                  <a:schemeClr val="tx2"/>
                </a:solidFill>
                <a:latin typeface="Arial" pitchFamily="34" charset="0"/>
                <a:cs typeface="Arial" pitchFamily="34" charset="0"/>
              </a:rPr>
              <a:t>Scarcity</a:t>
            </a:r>
          </a:p>
        </p:txBody>
      </p:sp>
      <p:sp>
        <p:nvSpPr>
          <p:cNvPr id="14" name="TextBox 13">
            <a:extLst>
              <a:ext uri="{FF2B5EF4-FFF2-40B4-BE49-F238E27FC236}">
                <a16:creationId xmlns:a16="http://schemas.microsoft.com/office/drawing/2014/main" id="{3050DA6C-00C0-8048-B9B2-479FA911FE17}"/>
              </a:ext>
            </a:extLst>
          </p:cNvPr>
          <p:cNvSpPr txBox="1"/>
          <p:nvPr/>
        </p:nvSpPr>
        <p:spPr bwMode="auto">
          <a:xfrm>
            <a:off x="3159446" y="6155480"/>
            <a:ext cx="790601" cy="276999"/>
          </a:xfrm>
          <a:prstGeom prst="rect">
            <a:avLst/>
          </a:prstGeom>
          <a:noFill/>
          <a:ln w="9525">
            <a:noFill/>
            <a:miter lim="800000"/>
            <a:headEnd/>
            <a:tailEnd/>
          </a:ln>
        </p:spPr>
        <p:txBody>
          <a:bodyPr wrap="none" rtlCol="0" anchor="t" anchorCtr="0">
            <a:spAutoFit/>
          </a:bodyPr>
          <a:lstStyle/>
          <a:p>
            <a:pPr algn="ctr" fontAlgn="b">
              <a:spcAft>
                <a:spcPts val="300"/>
              </a:spcAft>
            </a:pPr>
            <a:r>
              <a:rPr lang="en-US" sz="1200" dirty="0">
                <a:solidFill>
                  <a:schemeClr val="tx2"/>
                </a:solidFill>
                <a:latin typeface="Arial" pitchFamily="34" charset="0"/>
                <a:cs typeface="Arial" pitchFamily="34" charset="0"/>
              </a:rPr>
              <a:t>Elasticity</a:t>
            </a:r>
          </a:p>
        </p:txBody>
      </p:sp>
      <p:cxnSp>
        <p:nvCxnSpPr>
          <p:cNvPr id="15" name="Straight Connector 14">
            <a:extLst>
              <a:ext uri="{FF2B5EF4-FFF2-40B4-BE49-F238E27FC236}">
                <a16:creationId xmlns:a16="http://schemas.microsoft.com/office/drawing/2014/main" id="{D9338D36-12DF-654B-90D7-65CAC51DCB21}"/>
              </a:ext>
            </a:extLst>
          </p:cNvPr>
          <p:cNvCxnSpPr>
            <a:cxnSpLocks/>
          </p:cNvCxnSpPr>
          <p:nvPr/>
        </p:nvCxnSpPr>
        <p:spPr>
          <a:xfrm>
            <a:off x="662059" y="8453891"/>
            <a:ext cx="5538716" cy="0"/>
          </a:xfrm>
          <a:prstGeom prst="line">
            <a:avLst/>
          </a:prstGeom>
          <a:ln w="9525">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67E239C-67BE-5C4B-BD3C-8B7E49FB22E9}"/>
              </a:ext>
            </a:extLst>
          </p:cNvPr>
          <p:cNvSpPr txBox="1"/>
          <p:nvPr/>
        </p:nvSpPr>
        <p:spPr bwMode="auto">
          <a:xfrm>
            <a:off x="2061788" y="6155480"/>
            <a:ext cx="518796" cy="276999"/>
          </a:xfrm>
          <a:prstGeom prst="rect">
            <a:avLst/>
          </a:prstGeom>
          <a:noFill/>
          <a:ln w="9525">
            <a:noFill/>
            <a:miter lim="800000"/>
            <a:headEnd/>
            <a:tailEnd/>
          </a:ln>
        </p:spPr>
        <p:txBody>
          <a:bodyPr wrap="none" rtlCol="0" anchor="t" anchorCtr="0">
            <a:spAutoFit/>
          </a:bodyPr>
          <a:lstStyle/>
          <a:p>
            <a:pPr algn="ctr" fontAlgn="b">
              <a:spcAft>
                <a:spcPts val="300"/>
              </a:spcAft>
            </a:pPr>
            <a:r>
              <a:rPr lang="en-US" sz="1200" dirty="0">
                <a:solidFill>
                  <a:schemeClr val="tx2"/>
                </a:solidFill>
                <a:latin typeface="Arial" pitchFamily="34" charset="0"/>
                <a:cs typeface="Arial" pitchFamily="34" charset="0"/>
              </a:rPr>
              <a:t>Yield</a:t>
            </a:r>
          </a:p>
        </p:txBody>
      </p:sp>
      <p:pic>
        <p:nvPicPr>
          <p:cNvPr id="17" name="Picture 16">
            <a:extLst>
              <a:ext uri="{FF2B5EF4-FFF2-40B4-BE49-F238E27FC236}">
                <a16:creationId xmlns:a16="http://schemas.microsoft.com/office/drawing/2014/main" id="{7B8985BE-E132-D44B-BA30-89FA95EB3612}"/>
              </a:ext>
            </a:extLst>
          </p:cNvPr>
          <p:cNvPicPr>
            <a:picLocks noChangeAspect="1"/>
          </p:cNvPicPr>
          <p:nvPr/>
        </p:nvPicPr>
        <p:blipFill rotWithShape="1">
          <a:blip r:embed="rId4">
            <a:extLst>
              <a:ext uri="{28A0092B-C50C-407E-A947-70E740481C1C}">
                <a14:useLocalDpi xmlns:a14="http://schemas.microsoft.com/office/drawing/2010/main" val="0"/>
              </a:ext>
            </a:extLst>
          </a:blip>
          <a:srcRect b="43450"/>
          <a:stretch/>
        </p:blipFill>
        <p:spPr>
          <a:xfrm>
            <a:off x="1882800" y="6704169"/>
            <a:ext cx="876772" cy="481377"/>
          </a:xfrm>
          <a:prstGeom prst="rect">
            <a:avLst/>
          </a:prstGeom>
        </p:spPr>
      </p:pic>
      <p:sp>
        <p:nvSpPr>
          <p:cNvPr id="18" name="TextBox 17">
            <a:extLst>
              <a:ext uri="{FF2B5EF4-FFF2-40B4-BE49-F238E27FC236}">
                <a16:creationId xmlns:a16="http://schemas.microsoft.com/office/drawing/2014/main" id="{1D518C53-405E-CC48-9B67-5E7F9903971A}"/>
              </a:ext>
            </a:extLst>
          </p:cNvPr>
          <p:cNvSpPr txBox="1"/>
          <p:nvPr/>
        </p:nvSpPr>
        <p:spPr bwMode="auto">
          <a:xfrm>
            <a:off x="632401" y="7440380"/>
            <a:ext cx="1042273" cy="169277"/>
          </a:xfrm>
          <a:prstGeom prst="rect">
            <a:avLst/>
          </a:prstGeom>
          <a:noFill/>
          <a:ln w="9525">
            <a:noFill/>
            <a:miter lim="800000"/>
            <a:headEnd/>
            <a:tailEnd/>
          </a:ln>
        </p:spPr>
        <p:txBody>
          <a:bodyPr wrap="none" rtlCol="0" anchor="t" anchorCtr="0">
            <a:spAutoFit/>
          </a:bodyPr>
          <a:lstStyle/>
          <a:p>
            <a:pPr algn="ctr" fontAlgn="b">
              <a:spcAft>
                <a:spcPts val="300"/>
              </a:spcAft>
            </a:pPr>
            <a:r>
              <a:rPr lang="en-US" sz="500" spc="150" dirty="0">
                <a:solidFill>
                  <a:schemeClr val="tx2"/>
                </a:solidFill>
                <a:latin typeface="Arial" pitchFamily="34" charset="0"/>
                <a:cs typeface="Arial" pitchFamily="34" charset="0"/>
              </a:rPr>
              <a:t>CONFIDENTIALITY</a:t>
            </a:r>
          </a:p>
        </p:txBody>
      </p:sp>
      <p:sp>
        <p:nvSpPr>
          <p:cNvPr id="19" name="TextBox 18">
            <a:extLst>
              <a:ext uri="{FF2B5EF4-FFF2-40B4-BE49-F238E27FC236}">
                <a16:creationId xmlns:a16="http://schemas.microsoft.com/office/drawing/2014/main" id="{CA5F5E69-0432-E74C-9976-B9724F5762B8}"/>
              </a:ext>
            </a:extLst>
          </p:cNvPr>
          <p:cNvSpPr txBox="1"/>
          <p:nvPr/>
        </p:nvSpPr>
        <p:spPr bwMode="auto">
          <a:xfrm>
            <a:off x="3081700" y="7440380"/>
            <a:ext cx="946093" cy="169277"/>
          </a:xfrm>
          <a:prstGeom prst="rect">
            <a:avLst/>
          </a:prstGeom>
          <a:noFill/>
          <a:ln w="9525">
            <a:noFill/>
            <a:miter lim="800000"/>
            <a:headEnd/>
            <a:tailEnd/>
          </a:ln>
        </p:spPr>
        <p:txBody>
          <a:bodyPr wrap="none" rtlCol="0" anchor="t" anchorCtr="0">
            <a:spAutoFit/>
          </a:bodyPr>
          <a:lstStyle/>
          <a:p>
            <a:pPr algn="ctr" fontAlgn="b">
              <a:spcAft>
                <a:spcPts val="300"/>
              </a:spcAft>
            </a:pPr>
            <a:r>
              <a:rPr lang="en-US" sz="500" spc="150" dirty="0">
                <a:solidFill>
                  <a:schemeClr val="tx2"/>
                </a:solidFill>
                <a:latin typeface="Arial" pitchFamily="34" charset="0"/>
                <a:cs typeface="Arial" pitchFamily="34" charset="0"/>
              </a:rPr>
              <a:t>TRANSPARENCY</a:t>
            </a:r>
          </a:p>
        </p:txBody>
      </p:sp>
      <p:sp>
        <p:nvSpPr>
          <p:cNvPr id="20" name="TextBox 19">
            <a:extLst>
              <a:ext uri="{FF2B5EF4-FFF2-40B4-BE49-F238E27FC236}">
                <a16:creationId xmlns:a16="http://schemas.microsoft.com/office/drawing/2014/main" id="{7E09BA53-10BF-2A47-91D5-51652CAAC8F5}"/>
              </a:ext>
            </a:extLst>
          </p:cNvPr>
          <p:cNvSpPr txBox="1"/>
          <p:nvPr/>
        </p:nvSpPr>
        <p:spPr bwMode="auto">
          <a:xfrm>
            <a:off x="1945121" y="7440380"/>
            <a:ext cx="752130" cy="169277"/>
          </a:xfrm>
          <a:prstGeom prst="rect">
            <a:avLst/>
          </a:prstGeom>
          <a:noFill/>
          <a:ln w="9525">
            <a:noFill/>
            <a:miter lim="800000"/>
            <a:headEnd/>
            <a:tailEnd/>
          </a:ln>
        </p:spPr>
        <p:txBody>
          <a:bodyPr wrap="none" rtlCol="0" anchor="t" anchorCtr="0">
            <a:spAutoFit/>
          </a:bodyPr>
          <a:lstStyle/>
          <a:p>
            <a:pPr algn="ctr" fontAlgn="b">
              <a:spcAft>
                <a:spcPts val="300"/>
              </a:spcAft>
            </a:pPr>
            <a:r>
              <a:rPr lang="en-US" sz="500" spc="150" dirty="0">
                <a:solidFill>
                  <a:schemeClr val="tx2"/>
                </a:solidFill>
                <a:latin typeface="Arial" pitchFamily="34" charset="0"/>
                <a:cs typeface="Arial" pitchFamily="34" charset="0"/>
              </a:rPr>
              <a:t>COMMUNITY</a:t>
            </a:r>
          </a:p>
        </p:txBody>
      </p:sp>
    </p:spTree>
    <p:extLst>
      <p:ext uri="{BB962C8B-B14F-4D97-AF65-F5344CB8AC3E}">
        <p14:creationId xmlns:p14="http://schemas.microsoft.com/office/powerpoint/2010/main" val="3949972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03D537C9-3147-4C4F-A51B-9331805DA40B}"/>
              </a:ext>
            </a:extLst>
          </p:cNvPr>
          <p:cNvSpPr/>
          <p:nvPr/>
        </p:nvSpPr>
        <p:spPr>
          <a:xfrm>
            <a:off x="797728" y="6938647"/>
            <a:ext cx="631344" cy="6313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115B3D8-CDF3-3C43-AC11-A1DB9982E3FB}"/>
              </a:ext>
            </a:extLst>
          </p:cNvPr>
          <p:cNvSpPr/>
          <p:nvPr/>
        </p:nvSpPr>
        <p:spPr>
          <a:xfrm>
            <a:off x="1865769" y="6938647"/>
            <a:ext cx="631344" cy="6313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48565FA-9365-9D45-AD89-C3A359796700}"/>
              </a:ext>
            </a:extLst>
          </p:cNvPr>
          <p:cNvSpPr/>
          <p:nvPr/>
        </p:nvSpPr>
        <p:spPr>
          <a:xfrm>
            <a:off x="2933810" y="6938647"/>
            <a:ext cx="631344" cy="6313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84E782D-92E0-8542-8D3D-32C82B903914}"/>
              </a:ext>
            </a:extLst>
          </p:cNvPr>
          <p:cNvSpPr/>
          <p:nvPr/>
        </p:nvSpPr>
        <p:spPr>
          <a:xfrm>
            <a:off x="4001852" y="6938647"/>
            <a:ext cx="631344" cy="6313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12ED49F-7F14-754B-A7CD-03217B843B90}"/>
              </a:ext>
            </a:extLst>
          </p:cNvPr>
          <p:cNvSpPr txBox="1"/>
          <p:nvPr/>
        </p:nvSpPr>
        <p:spPr>
          <a:xfrm>
            <a:off x="2312987" y="239182"/>
            <a:ext cx="2232025" cy="353485"/>
          </a:xfrm>
          <a:prstGeom prst="rect">
            <a:avLst/>
          </a:prstGeom>
          <a:noFill/>
        </p:spPr>
        <p:txBody>
          <a:bodyPr wrap="none" lIns="0" rtlCol="0" anchor="t">
            <a:noAutofit/>
          </a:bodyPr>
          <a:lstStyle/>
          <a:p>
            <a:pPr algn="ctr"/>
            <a:r>
              <a:rPr lang="en-US" sz="1400" dirty="0">
                <a:solidFill>
                  <a:schemeClr val="bg1"/>
                </a:solidFill>
                <a:latin typeface="Gotham HTF Book" pitchFamily="2" charset="77"/>
              </a:rPr>
              <a:t>The ECR Token</a:t>
            </a:r>
          </a:p>
        </p:txBody>
      </p:sp>
      <p:sp>
        <p:nvSpPr>
          <p:cNvPr id="3" name="TextBox 2">
            <a:extLst>
              <a:ext uri="{FF2B5EF4-FFF2-40B4-BE49-F238E27FC236}">
                <a16:creationId xmlns:a16="http://schemas.microsoft.com/office/drawing/2014/main" id="{7E9D6136-C40F-684C-BD0D-0B0F53BA7327}"/>
              </a:ext>
            </a:extLst>
          </p:cNvPr>
          <p:cNvSpPr txBox="1"/>
          <p:nvPr/>
        </p:nvSpPr>
        <p:spPr>
          <a:xfrm>
            <a:off x="657225" y="741496"/>
            <a:ext cx="5543550" cy="663971"/>
          </a:xfrm>
          <a:prstGeom prst="rect">
            <a:avLst/>
          </a:prstGeom>
          <a:noFill/>
        </p:spPr>
        <p:txBody>
          <a:bodyPr wrap="square" lIns="0" rtlCol="0">
            <a:noAutofit/>
          </a:bodyPr>
          <a:lstStyle/>
          <a:p>
            <a:pPr algn="ctr">
              <a:lnSpc>
                <a:spcPct val="90000"/>
              </a:lnSpc>
            </a:pPr>
            <a:r>
              <a:rPr lang="en-US" sz="2000" b="1" dirty="0">
                <a:solidFill>
                  <a:schemeClr val="tx2"/>
                </a:solidFill>
                <a:latin typeface="Gotham HTF Black" pitchFamily="2" charset="77"/>
              </a:rPr>
              <a:t>Secure, scalable and decentralized</a:t>
            </a:r>
          </a:p>
        </p:txBody>
      </p:sp>
      <p:sp>
        <p:nvSpPr>
          <p:cNvPr id="4" name="Rectangle 3">
            <a:extLst>
              <a:ext uri="{FF2B5EF4-FFF2-40B4-BE49-F238E27FC236}">
                <a16:creationId xmlns:a16="http://schemas.microsoft.com/office/drawing/2014/main" id="{9C2B6406-3B55-AC4F-BDEA-A43CE4058613}"/>
              </a:ext>
            </a:extLst>
          </p:cNvPr>
          <p:cNvSpPr/>
          <p:nvPr/>
        </p:nvSpPr>
        <p:spPr>
          <a:xfrm>
            <a:off x="657225" y="1258888"/>
            <a:ext cx="5543550" cy="4770437"/>
          </a:xfrm>
          <a:prstGeom prst="rect">
            <a:avLst/>
          </a:prstGeom>
        </p:spPr>
        <p:txBody>
          <a:bodyPr wrap="square" numCol="2" spcCol="180000">
            <a:noAutofit/>
          </a:bodyPr>
          <a:lstStyle/>
          <a:p>
            <a:pPr>
              <a:spcBef>
                <a:spcPts val="600"/>
              </a:spcBef>
              <a:spcAft>
                <a:spcPts val="600"/>
              </a:spcAft>
            </a:pPr>
            <a:r>
              <a:rPr lang="en-GB" sz="1100" b="1" dirty="0">
                <a:solidFill>
                  <a:schemeClr val="bg1"/>
                </a:solidFill>
                <a:latin typeface="Gotham HTF Book" pitchFamily="2" charset="77"/>
                <a:cs typeface="Arial" pitchFamily="34" charset="0"/>
              </a:rPr>
              <a:t>Secure</a:t>
            </a:r>
          </a:p>
          <a:p>
            <a:pPr>
              <a:spcBef>
                <a:spcPts val="600"/>
              </a:spcBef>
              <a:spcAft>
                <a:spcPts val="600"/>
              </a:spcAft>
            </a:pPr>
            <a:r>
              <a:rPr lang="en-GB" sz="1100" dirty="0">
                <a:solidFill>
                  <a:srgbClr val="000000"/>
                </a:solidFill>
                <a:latin typeface="Gotham HTF Book" pitchFamily="2" charset="77"/>
                <a:cs typeface="Arial" pitchFamily="34" charset="0"/>
              </a:rPr>
              <a:t>Full Nakamoto Consensus - 100% proof of work mined, no special nodes. Relying on technical, social, and game theoretical forces to maintain security as it does, the BTC network is the most secure system in existence. This is why the design of EPIC carries the structure over wholesale. The only changes made increase rather than degrade security, namely:</a:t>
            </a:r>
          </a:p>
          <a:p>
            <a:pPr>
              <a:spcBef>
                <a:spcPts val="600"/>
              </a:spcBef>
              <a:spcAft>
                <a:spcPts val="600"/>
              </a:spcAft>
            </a:pPr>
            <a:r>
              <a:rPr lang="en-GB" sz="1100" b="1" dirty="0">
                <a:solidFill>
                  <a:schemeClr val="bg1"/>
                </a:solidFill>
                <a:latin typeface="Gotham HTF Book" pitchFamily="2" charset="77"/>
                <a:cs typeface="Arial" pitchFamily="34" charset="0"/>
              </a:rPr>
              <a:t>Freeman Proof of Work</a:t>
            </a:r>
          </a:p>
          <a:p>
            <a:pPr>
              <a:spcBef>
                <a:spcPts val="600"/>
              </a:spcBef>
              <a:spcAft>
                <a:spcPts val="600"/>
              </a:spcAft>
            </a:pPr>
            <a:r>
              <a:rPr lang="en-GB" sz="1100" dirty="0">
                <a:solidFill>
                  <a:srgbClr val="000000"/>
                </a:solidFill>
                <a:latin typeface="Gotham HTF Book" pitchFamily="2" charset="77"/>
                <a:cs typeface="Arial" pitchFamily="34" charset="0"/>
              </a:rPr>
              <a:t>The ability of the world to produce computation for BTC is bottlenecked and gated by the need to secure the appropriate hardware. Only latest-generation SHA256 ASICs can do the work necessary to earn the coins. In EPIC, any hardware will do. Today, you can plug in an old laptop and generate a 24/7 passive income mining 60% of the time on its CPU thanks to RandomX. If you have a graphics card, you can run it 38% of the time on </a:t>
            </a:r>
            <a:r>
              <a:rPr lang="en-GB" sz="1100" dirty="0" err="1">
                <a:solidFill>
                  <a:srgbClr val="000000"/>
                </a:solidFill>
                <a:latin typeface="Gotham HTF Book" pitchFamily="2" charset="77"/>
                <a:cs typeface="Arial" pitchFamily="34" charset="0"/>
              </a:rPr>
              <a:t>ProgPow</a:t>
            </a:r>
            <a:r>
              <a:rPr lang="en-GB" sz="1100" dirty="0">
                <a:solidFill>
                  <a:srgbClr val="000000"/>
                </a:solidFill>
                <a:latin typeface="Gotham HTF Book" pitchFamily="2" charset="77"/>
                <a:cs typeface="Arial" pitchFamily="34" charset="0"/>
              </a:rPr>
              <a:t>. EPIC mining is predominantly practiced on otherwise-idle equipment that would be underutilized, turning a cost </a:t>
            </a:r>
            <a:r>
              <a:rPr lang="en-GB" sz="1100" dirty="0" err="1">
                <a:solidFill>
                  <a:srgbClr val="000000"/>
                </a:solidFill>
                <a:latin typeface="Gotham HTF Book" pitchFamily="2" charset="77"/>
                <a:cs typeface="Arial" pitchFamily="34" charset="0"/>
              </a:rPr>
              <a:t>center</a:t>
            </a:r>
            <a:r>
              <a:rPr lang="en-GB" sz="1100" dirty="0">
                <a:solidFill>
                  <a:srgbClr val="000000"/>
                </a:solidFill>
                <a:latin typeface="Gotham HTF Book" pitchFamily="2" charset="77"/>
                <a:cs typeface="Arial" pitchFamily="34" charset="0"/>
              </a:rPr>
              <a:t> into a revenue generator that contributes directly to the bottom line.</a:t>
            </a:r>
          </a:p>
          <a:p>
            <a:pPr>
              <a:spcBef>
                <a:spcPts val="600"/>
              </a:spcBef>
              <a:spcAft>
                <a:spcPts val="600"/>
              </a:spcAft>
            </a:pPr>
            <a:r>
              <a:rPr lang="en-GB" sz="1100" b="1" dirty="0">
                <a:solidFill>
                  <a:schemeClr val="bg1"/>
                </a:solidFill>
                <a:latin typeface="Gotham HTF Book" pitchFamily="2" charset="77"/>
                <a:cs typeface="Arial" pitchFamily="34" charset="0"/>
              </a:rPr>
              <a:t>Economic Attack Resistance</a:t>
            </a:r>
            <a:br>
              <a:rPr lang="en-GB" sz="1100" b="1" dirty="0">
                <a:solidFill>
                  <a:schemeClr val="bg1"/>
                </a:solidFill>
                <a:latin typeface="Gotham HTF Book" pitchFamily="2" charset="77"/>
                <a:cs typeface="Arial" pitchFamily="34" charset="0"/>
              </a:rPr>
            </a:br>
            <a:r>
              <a:rPr lang="en-GB" sz="1100" b="1" dirty="0">
                <a:solidFill>
                  <a:schemeClr val="bg1"/>
                </a:solidFill>
                <a:latin typeface="Gotham HTF Book" pitchFamily="2" charset="77"/>
                <a:cs typeface="Arial" pitchFamily="34" charset="0"/>
              </a:rPr>
              <a:t>(51% etc)</a:t>
            </a:r>
          </a:p>
          <a:p>
            <a:pPr>
              <a:spcBef>
                <a:spcPts val="600"/>
              </a:spcBef>
              <a:spcAft>
                <a:spcPts val="600"/>
              </a:spcAft>
            </a:pPr>
            <a:r>
              <a:rPr lang="en-GB" sz="1100" dirty="0">
                <a:solidFill>
                  <a:srgbClr val="000000"/>
                </a:solidFill>
                <a:latin typeface="Gotham HTF Book" pitchFamily="2" charset="77"/>
                <a:cs typeface="Arial" pitchFamily="34" charset="0"/>
              </a:rPr>
              <a:t>Game Theory - The Bitcoin design relies on the notion that a rational attacker would prefer to earn more money rather than less, which is usually the case. EPIC takes this to the next level in a number of ways. Specifically, because it uses a heterogeneous algorithm design, an attacker must successfully muster not just 51% of a single algorithm, but all of them. The attacker does not know ahead of time which algorithm is needed because it is random. By needing to juggle many more moving parts, the risk/reward ratio of an attack is skewed in </a:t>
            </a:r>
            <a:r>
              <a:rPr lang="en-GB" sz="1100" dirty="0" err="1">
                <a:solidFill>
                  <a:srgbClr val="000000"/>
                </a:solidFill>
                <a:latin typeface="Gotham HTF Book" pitchFamily="2" charset="77"/>
                <a:cs typeface="Arial" pitchFamily="34" charset="0"/>
              </a:rPr>
              <a:t>favor</a:t>
            </a:r>
            <a:r>
              <a:rPr lang="en-GB" sz="1100" dirty="0">
                <a:solidFill>
                  <a:srgbClr val="000000"/>
                </a:solidFill>
                <a:latin typeface="Gotham HTF Book" pitchFamily="2" charset="77"/>
                <a:cs typeface="Arial" pitchFamily="34" charset="0"/>
              </a:rPr>
              <a:t> of the defender, requiring much more resources to attack successfully than would otherwise be the case.</a:t>
            </a:r>
          </a:p>
        </p:txBody>
      </p:sp>
      <p:sp>
        <p:nvSpPr>
          <p:cNvPr id="5" name="Footer Placeholder 4">
            <a:extLst>
              <a:ext uri="{FF2B5EF4-FFF2-40B4-BE49-F238E27FC236}">
                <a16:creationId xmlns:a16="http://schemas.microsoft.com/office/drawing/2014/main" id="{A4CF2457-A1BF-4D47-A5CB-CE9D053FFD47}"/>
              </a:ext>
            </a:extLst>
          </p:cNvPr>
          <p:cNvSpPr>
            <a:spLocks noGrp="1"/>
          </p:cNvSpPr>
          <p:nvPr>
            <p:ph type="ftr" sz="quarter" idx="11"/>
          </p:nvPr>
        </p:nvSpPr>
        <p:spPr/>
        <p:txBody>
          <a:bodyPr/>
          <a:lstStyle/>
          <a:p>
            <a:r>
              <a:rPr lang="en-US"/>
              <a:t>An introduction to ECR</a:t>
            </a:r>
          </a:p>
        </p:txBody>
      </p:sp>
      <p:sp>
        <p:nvSpPr>
          <p:cNvPr id="6" name="Slide Number Placeholder 5">
            <a:extLst>
              <a:ext uri="{FF2B5EF4-FFF2-40B4-BE49-F238E27FC236}">
                <a16:creationId xmlns:a16="http://schemas.microsoft.com/office/drawing/2014/main" id="{2567CF2F-B00E-E84F-A8E6-3E915269450C}"/>
              </a:ext>
            </a:extLst>
          </p:cNvPr>
          <p:cNvSpPr>
            <a:spLocks noGrp="1"/>
          </p:cNvSpPr>
          <p:nvPr>
            <p:ph type="sldNum" sz="quarter" idx="12"/>
          </p:nvPr>
        </p:nvSpPr>
        <p:spPr/>
        <p:txBody>
          <a:bodyPr/>
          <a:lstStyle/>
          <a:p>
            <a:fld id="{7E260360-B404-C844-8651-31E0380F9243}" type="slidenum">
              <a:rPr lang="en-US" smtClean="0"/>
              <a:t>9</a:t>
            </a:fld>
            <a:endParaRPr lang="en-US"/>
          </a:p>
        </p:txBody>
      </p:sp>
      <p:sp>
        <p:nvSpPr>
          <p:cNvPr id="7" name="TextBox 6">
            <a:extLst>
              <a:ext uri="{FF2B5EF4-FFF2-40B4-BE49-F238E27FC236}">
                <a16:creationId xmlns:a16="http://schemas.microsoft.com/office/drawing/2014/main" id="{BEF5E6BC-9DAD-AE4E-9CF2-0224EF44C84B}"/>
              </a:ext>
            </a:extLst>
          </p:cNvPr>
          <p:cNvSpPr txBox="1"/>
          <p:nvPr/>
        </p:nvSpPr>
        <p:spPr>
          <a:xfrm>
            <a:off x="845764" y="7587390"/>
            <a:ext cx="469432" cy="288441"/>
          </a:xfrm>
          <a:prstGeom prst="rect">
            <a:avLst/>
          </a:prstGeom>
          <a:noFill/>
        </p:spPr>
        <p:txBody>
          <a:bodyPr wrap="none" lIns="0" rIns="0" rtlCol="0">
            <a:noAutofit/>
          </a:bodyPr>
          <a:lstStyle/>
          <a:p>
            <a:pPr marL="4763" algn="ctr">
              <a:lnSpc>
                <a:spcPct val="85000"/>
              </a:lnSpc>
            </a:pPr>
            <a:r>
              <a:rPr lang="en-US" sz="1400" b="1" dirty="0">
                <a:solidFill>
                  <a:schemeClr val="bg1"/>
                </a:solidFill>
                <a:latin typeface="Gotham HTF Black" pitchFamily="2" charset="77"/>
              </a:rPr>
              <a:t>NO</a:t>
            </a:r>
            <a:r>
              <a:rPr lang="en-US" sz="1400" b="1" dirty="0">
                <a:solidFill>
                  <a:schemeClr val="bg1"/>
                </a:solidFill>
                <a:latin typeface="Gotham HTF Book" pitchFamily="2" charset="77"/>
              </a:rPr>
              <a:t> </a:t>
            </a:r>
            <a:r>
              <a:rPr lang="en-US" sz="1100" b="1" dirty="0">
                <a:solidFill>
                  <a:schemeClr val="tx2"/>
                </a:solidFill>
                <a:latin typeface="Gotham HTF Book" pitchFamily="2" charset="77"/>
              </a:rPr>
              <a:t>ICO</a:t>
            </a:r>
            <a:endParaRPr lang="en-US" sz="1400" b="1" dirty="0">
              <a:solidFill>
                <a:schemeClr val="tx2"/>
              </a:solidFill>
              <a:latin typeface="Gotham HTF Book" pitchFamily="2" charset="77"/>
            </a:endParaRPr>
          </a:p>
        </p:txBody>
      </p:sp>
      <p:sp>
        <p:nvSpPr>
          <p:cNvPr id="8" name="TextBox 7">
            <a:extLst>
              <a:ext uri="{FF2B5EF4-FFF2-40B4-BE49-F238E27FC236}">
                <a16:creationId xmlns:a16="http://schemas.microsoft.com/office/drawing/2014/main" id="{44DA1266-18FF-BC46-833B-EA30076690F6}"/>
              </a:ext>
            </a:extLst>
          </p:cNvPr>
          <p:cNvSpPr txBox="1"/>
          <p:nvPr/>
        </p:nvSpPr>
        <p:spPr>
          <a:xfrm>
            <a:off x="1946725" y="7587390"/>
            <a:ext cx="469432" cy="288441"/>
          </a:xfrm>
          <a:prstGeom prst="rect">
            <a:avLst/>
          </a:prstGeom>
          <a:noFill/>
        </p:spPr>
        <p:txBody>
          <a:bodyPr wrap="none" lIns="0" rIns="0" rtlCol="0">
            <a:noAutofit/>
          </a:bodyPr>
          <a:lstStyle/>
          <a:p>
            <a:pPr algn="ctr">
              <a:lnSpc>
                <a:spcPct val="85000"/>
              </a:lnSpc>
            </a:pPr>
            <a:r>
              <a:rPr lang="en-US" sz="1400" b="1" dirty="0">
                <a:solidFill>
                  <a:schemeClr val="bg1"/>
                </a:solidFill>
                <a:latin typeface="Gotham HTF Black" pitchFamily="2" charset="77"/>
              </a:rPr>
              <a:t>NO</a:t>
            </a:r>
            <a:r>
              <a:rPr lang="en-US" sz="1400" b="1" dirty="0">
                <a:solidFill>
                  <a:schemeClr val="bg1"/>
                </a:solidFill>
                <a:latin typeface="Gotham HTF Book" pitchFamily="2" charset="77"/>
              </a:rPr>
              <a:t> </a:t>
            </a:r>
            <a:r>
              <a:rPr lang="en-US" sz="1100" b="1" dirty="0">
                <a:solidFill>
                  <a:schemeClr val="tx2"/>
                </a:solidFill>
                <a:latin typeface="Gotham HTF Book" pitchFamily="2" charset="77"/>
              </a:rPr>
              <a:t>PREMINE</a:t>
            </a:r>
            <a:endParaRPr lang="en-US" sz="1400" b="1" dirty="0">
              <a:solidFill>
                <a:schemeClr val="tx2"/>
              </a:solidFill>
              <a:latin typeface="Gotham HTF Book" pitchFamily="2" charset="77"/>
            </a:endParaRPr>
          </a:p>
        </p:txBody>
      </p:sp>
      <p:sp>
        <p:nvSpPr>
          <p:cNvPr id="9" name="TextBox 8">
            <a:extLst>
              <a:ext uri="{FF2B5EF4-FFF2-40B4-BE49-F238E27FC236}">
                <a16:creationId xmlns:a16="http://schemas.microsoft.com/office/drawing/2014/main" id="{B62A2CA8-2EB2-8F4C-BA9F-C82194F99F82}"/>
              </a:ext>
            </a:extLst>
          </p:cNvPr>
          <p:cNvSpPr txBox="1"/>
          <p:nvPr/>
        </p:nvSpPr>
        <p:spPr>
          <a:xfrm>
            <a:off x="2789477" y="7587390"/>
            <a:ext cx="894266" cy="288441"/>
          </a:xfrm>
          <a:prstGeom prst="rect">
            <a:avLst/>
          </a:prstGeom>
          <a:noFill/>
        </p:spPr>
        <p:txBody>
          <a:bodyPr wrap="none" lIns="0" rIns="0" rtlCol="0">
            <a:noAutofit/>
          </a:bodyPr>
          <a:lstStyle/>
          <a:p>
            <a:pPr algn="ctr">
              <a:lnSpc>
                <a:spcPct val="85000"/>
              </a:lnSpc>
            </a:pPr>
            <a:r>
              <a:rPr lang="en-US" sz="1400" b="1" dirty="0">
                <a:solidFill>
                  <a:schemeClr val="bg1"/>
                </a:solidFill>
                <a:latin typeface="Gotham HTF Black" pitchFamily="2" charset="77"/>
              </a:rPr>
              <a:t>NO</a:t>
            </a:r>
            <a:r>
              <a:rPr lang="en-US" sz="1400" b="1" dirty="0">
                <a:solidFill>
                  <a:schemeClr val="bg1"/>
                </a:solidFill>
                <a:latin typeface="Gotham HTF Book" pitchFamily="2" charset="77"/>
              </a:rPr>
              <a:t> </a:t>
            </a:r>
            <a:r>
              <a:rPr lang="en-US" sz="1100" b="1" dirty="0">
                <a:solidFill>
                  <a:schemeClr val="tx2"/>
                </a:solidFill>
                <a:latin typeface="Gotham HTF Book" pitchFamily="2" charset="77"/>
              </a:rPr>
              <a:t>VC’s</a:t>
            </a:r>
            <a:endParaRPr lang="en-US" sz="1400" b="1" dirty="0">
              <a:solidFill>
                <a:schemeClr val="tx2"/>
              </a:solidFill>
              <a:latin typeface="Gotham HTF Book" pitchFamily="2" charset="77"/>
            </a:endParaRPr>
          </a:p>
        </p:txBody>
      </p:sp>
      <p:sp>
        <p:nvSpPr>
          <p:cNvPr id="10" name="TextBox 9">
            <a:extLst>
              <a:ext uri="{FF2B5EF4-FFF2-40B4-BE49-F238E27FC236}">
                <a16:creationId xmlns:a16="http://schemas.microsoft.com/office/drawing/2014/main" id="{C08ADC95-B3C8-5643-B33F-A933F9ABF54C}"/>
              </a:ext>
            </a:extLst>
          </p:cNvPr>
          <p:cNvSpPr txBox="1"/>
          <p:nvPr/>
        </p:nvSpPr>
        <p:spPr>
          <a:xfrm>
            <a:off x="3702939" y="7587390"/>
            <a:ext cx="1271299" cy="300883"/>
          </a:xfrm>
          <a:prstGeom prst="rect">
            <a:avLst/>
          </a:prstGeom>
          <a:noFill/>
        </p:spPr>
        <p:txBody>
          <a:bodyPr wrap="none" lIns="0" rIns="0" rtlCol="0">
            <a:noAutofit/>
          </a:bodyPr>
          <a:lstStyle/>
          <a:p>
            <a:pPr algn="ctr">
              <a:lnSpc>
                <a:spcPct val="85000"/>
              </a:lnSpc>
            </a:pPr>
            <a:r>
              <a:rPr lang="en-US" sz="1400" b="1" dirty="0">
                <a:solidFill>
                  <a:schemeClr val="bg1"/>
                </a:solidFill>
                <a:latin typeface="Gotham HTF Black" pitchFamily="2" charset="77"/>
              </a:rPr>
              <a:t>NO</a:t>
            </a:r>
            <a:r>
              <a:rPr lang="en-US" sz="1400" b="1" dirty="0">
                <a:solidFill>
                  <a:schemeClr val="bg1"/>
                </a:solidFill>
                <a:latin typeface="Gotham HTF Book" pitchFamily="2" charset="77"/>
              </a:rPr>
              <a:t> </a:t>
            </a:r>
            <a:r>
              <a:rPr lang="en-US" sz="1100" b="1" dirty="0">
                <a:solidFill>
                  <a:schemeClr val="tx2"/>
                </a:solidFill>
                <a:latin typeface="Gotham HTF Book" pitchFamily="2" charset="77"/>
              </a:rPr>
              <a:t>COMPANY</a:t>
            </a:r>
            <a:endParaRPr lang="en-US" sz="1400" b="1" dirty="0">
              <a:solidFill>
                <a:schemeClr val="tx2"/>
              </a:solidFill>
              <a:latin typeface="Gotham HTF Book" pitchFamily="2" charset="77"/>
            </a:endParaRPr>
          </a:p>
        </p:txBody>
      </p:sp>
      <p:pic>
        <p:nvPicPr>
          <p:cNvPr id="14" name="Graphic 13">
            <a:extLst>
              <a:ext uri="{FF2B5EF4-FFF2-40B4-BE49-F238E27FC236}">
                <a16:creationId xmlns:a16="http://schemas.microsoft.com/office/drawing/2014/main" id="{FE80CBBF-E58D-684D-974B-923F49E23D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2637" y="7080980"/>
            <a:ext cx="337607" cy="337607"/>
          </a:xfrm>
          <a:prstGeom prst="rect">
            <a:avLst/>
          </a:prstGeom>
        </p:spPr>
      </p:pic>
      <p:pic>
        <p:nvPicPr>
          <p:cNvPr id="18" name="Graphic 17">
            <a:extLst>
              <a:ext uri="{FF2B5EF4-FFF2-40B4-BE49-F238E27FC236}">
                <a16:creationId xmlns:a16="http://schemas.microsoft.com/office/drawing/2014/main" id="{38F1661B-3FA3-3745-8E6E-859CF1D98B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4241" y="7105692"/>
            <a:ext cx="326565" cy="326565"/>
          </a:xfrm>
          <a:prstGeom prst="rect">
            <a:avLst/>
          </a:prstGeom>
        </p:spPr>
      </p:pic>
      <p:pic>
        <p:nvPicPr>
          <p:cNvPr id="23" name="Graphic 22">
            <a:extLst>
              <a:ext uri="{FF2B5EF4-FFF2-40B4-BE49-F238E27FC236}">
                <a16:creationId xmlns:a16="http://schemas.microsoft.com/office/drawing/2014/main" id="{4CF763EB-597E-134A-9F59-AD3F2EF6D1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1023" y="7095371"/>
            <a:ext cx="318914" cy="318914"/>
          </a:xfrm>
          <a:prstGeom prst="rect">
            <a:avLst/>
          </a:prstGeom>
        </p:spPr>
      </p:pic>
      <p:pic>
        <p:nvPicPr>
          <p:cNvPr id="27" name="Graphic 26">
            <a:extLst>
              <a:ext uri="{FF2B5EF4-FFF2-40B4-BE49-F238E27FC236}">
                <a16:creationId xmlns:a16="http://schemas.microsoft.com/office/drawing/2014/main" id="{0FD9D3B2-2217-D742-9541-CB71748218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29585" y="7047968"/>
            <a:ext cx="424903" cy="424903"/>
          </a:xfrm>
          <a:prstGeom prst="rect">
            <a:avLst/>
          </a:prstGeom>
        </p:spPr>
      </p:pic>
      <p:grpSp>
        <p:nvGrpSpPr>
          <p:cNvPr id="28" name="Group 27">
            <a:extLst>
              <a:ext uri="{FF2B5EF4-FFF2-40B4-BE49-F238E27FC236}">
                <a16:creationId xmlns:a16="http://schemas.microsoft.com/office/drawing/2014/main" id="{3EAB52C8-0B1D-804F-929A-16810493843D}"/>
              </a:ext>
            </a:extLst>
          </p:cNvPr>
          <p:cNvGrpSpPr/>
          <p:nvPr/>
        </p:nvGrpSpPr>
        <p:grpSpPr>
          <a:xfrm>
            <a:off x="5034355" y="6810457"/>
            <a:ext cx="1172536" cy="955052"/>
            <a:chOff x="4963663" y="6793028"/>
            <a:chExt cx="2012017" cy="1638824"/>
          </a:xfrm>
        </p:grpSpPr>
        <p:sp>
          <p:nvSpPr>
            <p:cNvPr id="29" name="32-point Star 33">
              <a:extLst>
                <a:ext uri="{FF2B5EF4-FFF2-40B4-BE49-F238E27FC236}">
                  <a16:creationId xmlns:a16="http://schemas.microsoft.com/office/drawing/2014/main" id="{5802601C-0C0B-F440-9860-53406D4E23A0}"/>
                </a:ext>
              </a:extLst>
            </p:cNvPr>
            <p:cNvSpPr/>
            <p:nvPr/>
          </p:nvSpPr>
          <p:spPr>
            <a:xfrm>
              <a:off x="5134094" y="6793028"/>
              <a:ext cx="1638824" cy="1638824"/>
            </a:xfrm>
            <a:prstGeom prst="star32">
              <a:avLst>
                <a:gd name="adj" fmla="val 43080"/>
              </a:avLst>
            </a:prstGeom>
            <a:solidFill>
              <a:schemeClr val="bg2"/>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0" name="TextBox 29">
              <a:extLst>
                <a:ext uri="{FF2B5EF4-FFF2-40B4-BE49-F238E27FC236}">
                  <a16:creationId xmlns:a16="http://schemas.microsoft.com/office/drawing/2014/main" id="{06E118DE-1D38-C340-8A80-A327618E9E07}"/>
                </a:ext>
              </a:extLst>
            </p:cNvPr>
            <p:cNvSpPr txBox="1"/>
            <p:nvPr/>
          </p:nvSpPr>
          <p:spPr>
            <a:xfrm rot="928590">
              <a:off x="4963663" y="7147635"/>
              <a:ext cx="2012017" cy="908503"/>
            </a:xfrm>
            <a:prstGeom prst="rect">
              <a:avLst/>
            </a:prstGeom>
            <a:noFill/>
          </p:spPr>
          <p:txBody>
            <a:bodyPr wrap="none" lIns="0" rIns="0" rtlCol="0">
              <a:noAutofit/>
            </a:bodyPr>
            <a:lstStyle/>
            <a:p>
              <a:pPr algn="ctr"/>
              <a:r>
                <a:rPr lang="en-US" sz="800" b="1" dirty="0">
                  <a:solidFill>
                    <a:srgbClr val="000000"/>
                  </a:solidFill>
                  <a:latin typeface="Gotham HTF Book" pitchFamily="2" charset="77"/>
                </a:rPr>
                <a:t>EPIC: FAIR</a:t>
              </a:r>
              <a:br>
                <a:rPr lang="en-US" sz="800" b="1" dirty="0">
                  <a:solidFill>
                    <a:srgbClr val="000000"/>
                  </a:solidFill>
                  <a:latin typeface="Gotham HTF Book" pitchFamily="2" charset="77"/>
                </a:rPr>
              </a:br>
              <a:r>
                <a:rPr lang="en-US" sz="800" b="1" dirty="0">
                  <a:solidFill>
                    <a:srgbClr val="000000"/>
                  </a:solidFill>
                  <a:latin typeface="Gotham HTF Book" pitchFamily="2" charset="77"/>
                </a:rPr>
                <a:t>LAUNCHED</a:t>
              </a:r>
            </a:p>
            <a:p>
              <a:pPr algn="ctr"/>
              <a:br>
                <a:rPr lang="en-US" sz="100" b="1" dirty="0">
                  <a:solidFill>
                    <a:srgbClr val="000000"/>
                  </a:solidFill>
                  <a:latin typeface="Gotham HTF Book" pitchFamily="2" charset="77"/>
                </a:rPr>
              </a:br>
              <a:r>
                <a:rPr lang="en-US" sz="1000" b="1" dirty="0">
                  <a:solidFill>
                    <a:srgbClr val="000000"/>
                  </a:solidFill>
                  <a:latin typeface="Gotham HTF Black" pitchFamily="2" charset="77"/>
                </a:rPr>
                <a:t>100%</a:t>
              </a:r>
              <a:br>
                <a:rPr lang="en-US" sz="800" b="1" dirty="0">
                  <a:solidFill>
                    <a:srgbClr val="000000"/>
                  </a:solidFill>
                  <a:latin typeface="Gotham HTF Book" pitchFamily="2" charset="77"/>
                </a:rPr>
              </a:br>
              <a:r>
                <a:rPr lang="en-US" sz="500" b="1" dirty="0" err="1">
                  <a:solidFill>
                    <a:srgbClr val="000000"/>
                  </a:solidFill>
                  <a:latin typeface="Gotham HTF Book" pitchFamily="2" charset="77"/>
                </a:rPr>
                <a:t>PoW</a:t>
              </a:r>
              <a:r>
                <a:rPr lang="en-US" sz="500" b="1" dirty="0">
                  <a:solidFill>
                    <a:srgbClr val="000000"/>
                  </a:solidFill>
                  <a:latin typeface="Gotham HTF Book" pitchFamily="2" charset="77"/>
                </a:rPr>
                <a:t> Mined</a:t>
              </a:r>
              <a:endParaRPr lang="en-US" sz="800" b="1" dirty="0">
                <a:solidFill>
                  <a:srgbClr val="000000"/>
                </a:solidFill>
                <a:latin typeface="Gotham HTF Book" pitchFamily="2" charset="77"/>
              </a:endParaRPr>
            </a:p>
          </p:txBody>
        </p:sp>
      </p:grpSp>
      <p:sp>
        <p:nvSpPr>
          <p:cNvPr id="31" name="TextBox 30">
            <a:extLst>
              <a:ext uri="{FF2B5EF4-FFF2-40B4-BE49-F238E27FC236}">
                <a16:creationId xmlns:a16="http://schemas.microsoft.com/office/drawing/2014/main" id="{103B730D-07DD-5E43-9F54-40028376EBA4}"/>
              </a:ext>
            </a:extLst>
          </p:cNvPr>
          <p:cNvSpPr txBox="1"/>
          <p:nvPr/>
        </p:nvSpPr>
        <p:spPr bwMode="auto">
          <a:xfrm>
            <a:off x="670255" y="8012230"/>
            <a:ext cx="1457450" cy="276999"/>
          </a:xfrm>
          <a:prstGeom prst="rect">
            <a:avLst/>
          </a:prstGeom>
          <a:noFill/>
          <a:ln w="9525">
            <a:noFill/>
            <a:miter lim="800000"/>
            <a:headEnd/>
            <a:tailEnd/>
          </a:ln>
        </p:spPr>
        <p:txBody>
          <a:bodyPr wrap="none" rtlCol="0" anchor="t" anchorCtr="0">
            <a:spAutoFit/>
          </a:bodyPr>
          <a:lstStyle/>
          <a:p>
            <a:pPr algn="ctr" fontAlgn="b">
              <a:spcAft>
                <a:spcPts val="300"/>
              </a:spcAft>
            </a:pPr>
            <a:r>
              <a:rPr lang="en-US" sz="1200" dirty="0">
                <a:solidFill>
                  <a:schemeClr val="tx2"/>
                </a:solidFill>
                <a:latin typeface="Arial" pitchFamily="34" charset="0"/>
                <a:cs typeface="Arial" pitchFamily="34" charset="0"/>
              </a:rPr>
              <a:t>EPIC: Howey Safe</a:t>
            </a:r>
          </a:p>
        </p:txBody>
      </p:sp>
      <p:sp>
        <p:nvSpPr>
          <p:cNvPr id="32" name="TextBox 31">
            <a:extLst>
              <a:ext uri="{FF2B5EF4-FFF2-40B4-BE49-F238E27FC236}">
                <a16:creationId xmlns:a16="http://schemas.microsoft.com/office/drawing/2014/main" id="{57F69B73-5A88-B14B-B8D3-B2F14E95AC5D}"/>
              </a:ext>
            </a:extLst>
          </p:cNvPr>
          <p:cNvSpPr txBox="1"/>
          <p:nvPr/>
        </p:nvSpPr>
        <p:spPr bwMode="auto">
          <a:xfrm>
            <a:off x="2648284" y="8012230"/>
            <a:ext cx="1748748" cy="276999"/>
          </a:xfrm>
          <a:prstGeom prst="rect">
            <a:avLst/>
          </a:prstGeom>
          <a:noFill/>
          <a:ln w="9525">
            <a:noFill/>
            <a:miter lim="800000"/>
            <a:headEnd/>
            <a:tailEnd/>
          </a:ln>
        </p:spPr>
        <p:txBody>
          <a:bodyPr wrap="none" rtlCol="0" anchor="t" anchorCtr="0">
            <a:spAutoFit/>
          </a:bodyPr>
          <a:lstStyle/>
          <a:p>
            <a:pPr algn="ctr" fontAlgn="b">
              <a:spcAft>
                <a:spcPts val="300"/>
              </a:spcAft>
            </a:pPr>
            <a:r>
              <a:rPr lang="en-US" sz="1200" dirty="0">
                <a:solidFill>
                  <a:schemeClr val="tx2"/>
                </a:solidFill>
                <a:latin typeface="Arial" pitchFamily="34" charset="0"/>
                <a:cs typeface="Arial" pitchFamily="34" charset="0"/>
              </a:rPr>
              <a:t>EUSD: Stable Act Safe</a:t>
            </a:r>
          </a:p>
        </p:txBody>
      </p:sp>
      <p:sp>
        <p:nvSpPr>
          <p:cNvPr id="33" name="TextBox 32">
            <a:extLst>
              <a:ext uri="{FF2B5EF4-FFF2-40B4-BE49-F238E27FC236}">
                <a16:creationId xmlns:a16="http://schemas.microsoft.com/office/drawing/2014/main" id="{BE2B9BF7-3551-9F4F-BC48-5777C1AAF212}"/>
              </a:ext>
            </a:extLst>
          </p:cNvPr>
          <p:cNvSpPr txBox="1"/>
          <p:nvPr/>
        </p:nvSpPr>
        <p:spPr bwMode="auto">
          <a:xfrm>
            <a:off x="4762317" y="8012230"/>
            <a:ext cx="1422184" cy="276999"/>
          </a:xfrm>
          <a:prstGeom prst="rect">
            <a:avLst/>
          </a:prstGeom>
          <a:noFill/>
          <a:ln w="9525">
            <a:noFill/>
            <a:miter lim="800000"/>
            <a:headEnd/>
            <a:tailEnd/>
          </a:ln>
        </p:spPr>
        <p:txBody>
          <a:bodyPr wrap="none" rtlCol="0" anchor="t" anchorCtr="0">
            <a:spAutoFit/>
          </a:bodyPr>
          <a:lstStyle/>
          <a:p>
            <a:pPr algn="ctr" fontAlgn="b">
              <a:spcAft>
                <a:spcPts val="300"/>
              </a:spcAft>
            </a:pPr>
            <a:r>
              <a:rPr lang="en-US" sz="1200" dirty="0">
                <a:solidFill>
                  <a:schemeClr val="tx2"/>
                </a:solidFill>
                <a:latin typeface="Arial" pitchFamily="34" charset="0"/>
                <a:cs typeface="Arial" pitchFamily="34" charset="0"/>
              </a:rPr>
              <a:t>ECR: Howey Safe</a:t>
            </a:r>
          </a:p>
        </p:txBody>
      </p:sp>
    </p:spTree>
    <p:extLst>
      <p:ext uri="{BB962C8B-B14F-4D97-AF65-F5344CB8AC3E}">
        <p14:creationId xmlns:p14="http://schemas.microsoft.com/office/powerpoint/2010/main" val="2846894907"/>
      </p:ext>
    </p:extLst>
  </p:cSld>
  <p:clrMapOvr>
    <a:masterClrMapping/>
  </p:clrMapOvr>
</p:sld>
</file>

<file path=ppt/theme/theme1.xml><?xml version="1.0" encoding="utf-8"?>
<a:theme xmlns:a="http://schemas.openxmlformats.org/drawingml/2006/main" name="Advent_Internal-Conference-Template_MASTER_V005 ts">
  <a:themeElements>
    <a:clrScheme name="Custom 13">
      <a:dk1>
        <a:srgbClr val="000000"/>
      </a:dk1>
      <a:lt1>
        <a:srgbClr val="FFFFFF"/>
      </a:lt1>
      <a:dk2>
        <a:srgbClr val="44546A"/>
      </a:dk2>
      <a:lt2>
        <a:srgbClr val="E7E6E6"/>
      </a:lt2>
      <a:accent1>
        <a:srgbClr val="3048BE"/>
      </a:accent1>
      <a:accent2>
        <a:srgbClr val="D79E4D"/>
      </a:accent2>
      <a:accent3>
        <a:srgbClr val="9B7D28"/>
      </a:accent3>
      <a:accent4>
        <a:srgbClr val="282827"/>
      </a:accent4>
      <a:accent5>
        <a:srgbClr val="BBBBBB"/>
      </a:accent5>
      <a:accent6>
        <a:srgbClr val="E3E3E3"/>
      </a:accent6>
      <a:hlink>
        <a:srgbClr val="D79E4D"/>
      </a:hlink>
      <a:folHlink>
        <a:srgbClr val="D79E4D"/>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9525">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spcAft>
            <a:spcPts val="300"/>
          </a:spcAft>
          <a:defRPr sz="14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bwMode="auto">
        <a:noFill/>
        <a:ln w="9525">
          <a:noFill/>
          <a:miter lim="800000"/>
          <a:headEnd/>
          <a:tailEnd/>
        </a:ln>
      </a:spPr>
      <a:bodyPr wrap="square" rtlCol="0" anchor="t" anchorCtr="0">
        <a:spAutoFit/>
      </a:bodyPr>
      <a:lstStyle>
        <a:defPPr fontAlgn="b">
          <a:spcAft>
            <a:spcPts val="300"/>
          </a:spcAft>
          <a:defRPr sz="1400" dirty="0" err="1"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Epic Cash">
      <a:dk1>
        <a:srgbClr val="8A8B8A"/>
      </a:dk1>
      <a:lt1>
        <a:srgbClr val="C89E60"/>
      </a:lt1>
      <a:dk2>
        <a:srgbClr val="282827"/>
      </a:dk2>
      <a:lt2>
        <a:srgbClr val="FFFFFF"/>
      </a:lt2>
      <a:accent1>
        <a:srgbClr val="E0C7A5"/>
      </a:accent1>
      <a:accent2>
        <a:srgbClr val="C89E60"/>
      </a:accent2>
      <a:accent3>
        <a:srgbClr val="957343"/>
      </a:accent3>
      <a:accent4>
        <a:srgbClr val="E3E5E3"/>
      </a:accent4>
      <a:accent5>
        <a:srgbClr val="EFEFEE"/>
      </a:accent5>
      <a:accent6>
        <a:srgbClr val="28568A"/>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chemeClr val="tx1"/>
          </a:solidFill>
          <a:prstDash val="sysDot"/>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tlCol="0">
        <a:noAutofit/>
      </a:bodyPr>
      <a:lstStyle>
        <a:defPPr algn="l">
          <a:defRPr sz="2400" b="1" dirty="0" smtClean="0">
            <a:solidFill>
              <a:schemeClr val="tx2"/>
            </a:solidFill>
            <a:latin typeface="Gotham HTF Book" pitchFamily="2"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ImageDownloadLink xmlns="e58fabb6-9446-4bf5-a05e-fa4e6ef88448">
      <Url xsi:nil="true"/>
      <Description xsi:nil="true"/>
    </ImageDownloadLink>
    <Meeting_x0020_Type xmlns="e58fabb6-9446-4bf5-a05e-fa4e6ef88448" xsi:nil="true"/>
    <Category xmlns="e58fabb6-9446-4bf5-a05e-fa4e6ef88448">Internal Templates</Category>
    <Surface_x0020_on_x0020_KC_x0020_Home xmlns="e58fabb6-9446-4bf5-a05e-fa4e6ef88448">false</Surface_x0020_on_x0020_KC_x0020_Home>
    <Display_x0020_Order xmlns="e58fabb6-9446-4bf5-a05e-fa4e6ef88448" xsi:nil="true"/>
    <Meeting_x0020_Category xmlns="e58fabb6-9446-4bf5-a05e-fa4e6ef88448" xsi:nil="true"/>
    <fullURL xmlns="e58fabb6-9446-4bf5-a05e-fa4e6ef88448" xsi:nil="true"/>
    <Show_x0020_as_x0020_Quick_x0020_Link xmlns="e58fabb6-9446-4bf5-a05e-fa4e6ef88448">false</Show_x0020_as_x0020_Quick_x0020_Link>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B7576D6F8EB8245B708F7A17FD81F5F" ma:contentTypeVersion="21" ma:contentTypeDescription="Create a new document." ma:contentTypeScope="" ma:versionID="de168e4dcbc3f581b1ae023475bb759b">
  <xsd:schema xmlns:xsd="http://www.w3.org/2001/XMLSchema" xmlns:xs="http://www.w3.org/2001/XMLSchema" xmlns:p="http://schemas.microsoft.com/office/2006/metadata/properties" xmlns:ns2="e58fabb6-9446-4bf5-a05e-fa4e6ef88448" xmlns:ns3="9f684ec6-0857-4470-8cdd-d47a3c7eb6af" targetNamespace="http://schemas.microsoft.com/office/2006/metadata/properties" ma:root="true" ma:fieldsID="1378702afda969161111c22e1aadef58" ns2:_="" ns3:_="">
    <xsd:import namespace="e58fabb6-9446-4bf5-a05e-fa4e6ef88448"/>
    <xsd:import namespace="9f684ec6-0857-4470-8cdd-d47a3c7eb6af"/>
    <xsd:element name="properties">
      <xsd:complexType>
        <xsd:sequence>
          <xsd:element name="documentManagement">
            <xsd:complexType>
              <xsd:all>
                <xsd:element ref="ns2:Category" minOccurs="0"/>
                <xsd:element ref="ns2:Display_x0020_Order" minOccurs="0"/>
                <xsd:element ref="ns2:ImageDownloadLink" minOccurs="0"/>
                <xsd:element ref="ns2:fullURL" minOccurs="0"/>
                <xsd:element ref="ns2:Meeting_x0020_Type" minOccurs="0"/>
                <xsd:element ref="ns2:Surface_x0020_on_x0020_KC_x0020_Home" minOccurs="0"/>
                <xsd:element ref="ns2:Meeting_x0020_Category" minOccurs="0"/>
                <xsd:element ref="ns2:Show_x0020_as_x0020_Quick_x0020_Link" minOccurs="0"/>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8fabb6-9446-4bf5-a05e-fa4e6ef88448" elementFormDefault="qualified">
    <xsd:import namespace="http://schemas.microsoft.com/office/2006/documentManagement/types"/>
    <xsd:import namespace="http://schemas.microsoft.com/office/infopath/2007/PartnerControls"/>
    <xsd:element name="Category" ma:index="2" nillable="true" ma:displayName="Category" ma:format="Dropdown" ma:internalName="Category">
      <xsd:simpleType>
        <xsd:restriction base="dms:Choice">
          <xsd:enumeration value="Advent Fact Sheet"/>
          <xsd:enumeration value="Technology, Media and Telecom"/>
          <xsd:enumeration value="Business and Financial Services"/>
          <xsd:enumeration value="Healthcare"/>
          <xsd:enumeration value="Industrial"/>
          <xsd:enumeration value="Retail, Consumer and Leisure"/>
          <xsd:enumeration value="Advent Overview - NA"/>
          <xsd:enumeration value="Advent Overview - EU"/>
          <xsd:enumeration value="Case Studies - BFS"/>
          <xsd:enumeration value="Case Studies - HLC"/>
          <xsd:enumeration value="Case Studies - IND"/>
          <xsd:enumeration value="Case Studies - RCL"/>
          <xsd:enumeration value="Case Studies - TMT"/>
          <xsd:enumeration value="Placeholder1"/>
          <xsd:enumeration value="Placeholder2"/>
          <xsd:enumeration value="Inv. Prof.- Asia"/>
          <xsd:enumeration value="Inv. Prof. - EU"/>
          <xsd:enumeration value="Inv. Prof.- LatAm"/>
          <xsd:enumeration value="Inv. Prof. - NA"/>
          <xsd:enumeration value="OP - Asia"/>
          <xsd:enumeration value="Operating Partners - EU"/>
          <xsd:enumeration value="Operating Partners - LatAm"/>
          <xsd:enumeration value="Operating Partners - NA"/>
          <xsd:enumeration value="Sector Investment Lists"/>
          <xsd:enumeration value="Advent Logos"/>
          <xsd:enumeration value="Portfolio Company Logos"/>
          <xsd:enumeration value="European Deal Group - 2014"/>
          <xsd:enumeration value="European Deal Group - 2015"/>
          <xsd:enumeration value="European Deal Group - 2016"/>
          <xsd:enumeration value="European Deal Group - 2017"/>
          <xsd:enumeration value="European Deal Group - 2018"/>
          <xsd:enumeration value="Placeholder4"/>
          <xsd:enumeration value="Placeholder5"/>
          <xsd:enumeration value="Placeholder6"/>
          <xsd:enumeration value="Placeholder7"/>
          <xsd:enumeration value="NALACDGM"/>
          <xsd:enumeration value="Placeholder9"/>
          <xsd:enumeration value="Placeholder10"/>
          <xsd:enumeration value="CEO/OP Summits - 2014"/>
          <xsd:enumeration value="CEO/OP Summits - 2016"/>
          <xsd:enumeration value="CEO/OP Summits - 2017"/>
          <xsd:enumeration value="Placeholder14"/>
          <xsd:enumeration value="Placeholder15"/>
          <xsd:enumeration value="Placeholder16"/>
          <xsd:enumeration value="Placeholder17"/>
          <xsd:enumeration value="LPM - 2011"/>
          <xsd:enumeration value="LPM - 2012"/>
          <xsd:enumeration value="LPM - 2013"/>
          <xsd:enumeration value="LPM - 2014"/>
          <xsd:enumeration value="LPM - 2015"/>
          <xsd:enumeration value="LPM - 2016"/>
          <xsd:enumeration value="Placeholder24"/>
          <xsd:enumeration value="Placeholder25"/>
          <xsd:enumeration value="Placeholder26"/>
          <xsd:enumeration value="Placeholder27"/>
          <xsd:enumeration value="WWM - 2011"/>
          <xsd:enumeration value="WWM - 2012"/>
          <xsd:enumeration value="WWM - 2013"/>
          <xsd:enumeration value="WWM - 2014"/>
          <xsd:enumeration value="WWM - 2015"/>
          <xsd:enumeration value="WWM - 2016"/>
          <xsd:enumeration value="WWM - 2017"/>
          <xsd:enumeration value="WWM - 2018"/>
          <xsd:enumeration value="North America Offsites"/>
          <xsd:enumeration value="Latin America Offsites"/>
          <xsd:enumeration value="China Offsites"/>
          <xsd:enumeration value="Employee Color"/>
          <xsd:enumeration value="Employee B&amp;W"/>
          <xsd:enumeration value="Operating Partners"/>
          <xsd:enumeration value="ESG Case Studies"/>
          <xsd:enumeration value="Global Highlights Review"/>
          <xsd:enumeration value="Internal Templates"/>
          <xsd:enumeration value="Operating Partner Newsletters"/>
          <xsd:enumeration value="Press Releases"/>
          <xsd:enumeration value="Stationary"/>
        </xsd:restriction>
      </xsd:simpleType>
    </xsd:element>
    <xsd:element name="Display_x0020_Order" ma:index="3" nillable="true" ma:displayName="Display Order" ma:internalName="Display_x0020_Order">
      <xsd:simpleType>
        <xsd:restriction base="dms:Number"/>
      </xsd:simpleType>
    </xsd:element>
    <xsd:element name="ImageDownloadLink" ma:index="4" nillable="true" ma:displayName="ImageDownloadLink" ma:format="Hyperlink" ma:internalName="ImageDownloadLink">
      <xsd:complexType>
        <xsd:complexContent>
          <xsd:extension base="dms:URL">
            <xsd:sequence>
              <xsd:element name="Url" type="dms:ValidUrl" minOccurs="0" nillable="true"/>
              <xsd:element name="Description" type="xsd:string" nillable="true"/>
            </xsd:sequence>
          </xsd:extension>
        </xsd:complexContent>
      </xsd:complexType>
    </xsd:element>
    <xsd:element name="fullURL" ma:index="6" nillable="true" ma:displayName="fullURL" ma:internalName="fullURL">
      <xsd:simpleType>
        <xsd:restriction base="dms:Text">
          <xsd:maxLength value="255"/>
        </xsd:restriction>
      </xsd:simpleType>
    </xsd:element>
    <xsd:element name="Meeting_x0020_Type" ma:index="8" nillable="true" ma:displayName="Meeting Type" ma:format="Dropdown" ma:internalName="Meeting_x0020_Type">
      <xsd:simpleType>
        <xsd:restriction base="dms:Choice">
          <xsd:enumeration value="Deal Group Meeting 2014"/>
          <xsd:enumeration value="Deal Group Meeting September 2015"/>
          <xsd:enumeration value="Deal Group Meeting September 2016"/>
          <xsd:enumeration value="European Strategy Offsite January 2015"/>
          <xsd:enumeration value="European Strategy Offsite January 2016"/>
          <xsd:enumeration value="European Strategy Offsite January 2017"/>
          <xsd:enumeration value="Industrial Away Day March 2016"/>
        </xsd:restriction>
      </xsd:simpleType>
    </xsd:element>
    <xsd:element name="Surface_x0020_on_x0020_KC_x0020_Home" ma:index="9" nillable="true" ma:displayName="Surface on KC Home" ma:default="0" ma:internalName="Surface_x0020_on_x0020_KC_x0020_Home">
      <xsd:simpleType>
        <xsd:restriction base="dms:Boolean"/>
      </xsd:simpleType>
    </xsd:element>
    <xsd:element name="Meeting_x0020_Category" ma:index="10" nillable="true" ma:displayName="Meeting Category" ma:format="Dropdown" ma:internalName="Meeting_x0020_Category">
      <xsd:simpleType>
        <xsd:restriction base="dms:Choice">
          <xsd:enumeration value="Administrative Sessions"/>
          <xsd:enumeration value="Main Sessions"/>
        </xsd:restriction>
      </xsd:simpleType>
    </xsd:element>
    <xsd:element name="Show_x0020_as_x0020_Quick_x0020_Link" ma:index="11" nillable="true" ma:displayName="Show as Quick Link" ma:default="0" ma:internalName="Show_x0020_as_x0020_Quick_x0020_Link">
      <xsd:simpleType>
        <xsd:restriction base="dms:Boolean"/>
      </xsd:simpleType>
    </xsd:element>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9" nillable="true" ma:displayName="MediaServiceDateTaken" ma:hidden="true" ma:internalName="MediaServiceDateTaken" ma:readOnly="true">
      <xsd:simpleType>
        <xsd:restriction base="dms:Text"/>
      </xsd:simpleType>
    </xsd:element>
    <xsd:element name="MediaServiceAutoTags" ma:index="20" nillable="true" ma:displayName="MediaServiceAutoTags" ma:internalName="MediaServiceAutoTags" ma:readOnly="true">
      <xsd:simpleType>
        <xsd:restriction base="dms:Text"/>
      </xsd:simpleType>
    </xsd:element>
    <xsd:element name="MediaServiceOCR" ma:index="21"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f684ec6-0857-4470-8cdd-d47a3c7eb6a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520744-49F6-48C5-870D-D28D297F5B56}">
  <ds:schemaRefs>
    <ds:schemaRef ds:uri="http://schemas.microsoft.com/office/infopath/2007/PartnerControls"/>
    <ds:schemaRef ds:uri="http://purl.org/dc/elements/1.1/"/>
    <ds:schemaRef ds:uri="http://schemas.microsoft.com/office/2006/metadata/properties"/>
    <ds:schemaRef ds:uri="e58fabb6-9446-4bf5-a05e-fa4e6ef88448"/>
    <ds:schemaRef ds:uri="http://purl.org/dc/terms/"/>
    <ds:schemaRef ds:uri="9f684ec6-0857-4470-8cdd-d47a3c7eb6af"/>
    <ds:schemaRef ds:uri="http://schemas.microsoft.com/office/2006/documentManagement/type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5B660CEF-FDB7-4107-9D10-142604AF315F}">
  <ds:schemaRefs>
    <ds:schemaRef ds:uri="http://schemas.microsoft.com/sharepoint/v3/contenttype/forms"/>
  </ds:schemaRefs>
</ds:datastoreItem>
</file>

<file path=customXml/itemProps3.xml><?xml version="1.0" encoding="utf-8"?>
<ds:datastoreItem xmlns:ds="http://schemas.openxmlformats.org/officeDocument/2006/customXml" ds:itemID="{6E9B7BB3-0B5C-4AB0-BF58-BFF16BDDF3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8fabb6-9446-4bf5-a05e-fa4e6ef88448"/>
    <ds:schemaRef ds:uri="9f684ec6-0857-4470-8cdd-d47a3c7eb6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41484</TotalTime>
  <Words>2621</Words>
  <Application>Microsoft Macintosh PowerPoint</Application>
  <PresentationFormat>Letter Paper (8.5x11 in)</PresentationFormat>
  <Paragraphs>196</Paragraphs>
  <Slides>14</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Arial</vt:lpstr>
      <vt:lpstr>Calibri</vt:lpstr>
      <vt:lpstr>Gotham HTF Black</vt:lpstr>
      <vt:lpstr>Gotham HTF Book</vt:lpstr>
      <vt:lpstr>Advent_Internal-Conference-Template_MASTER_V005 ts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Advent Slide Template Master</dc:title>
  <dc:creator>Harris, Andrew</dc:creator>
  <cp:lastModifiedBy>Spencer Lambert</cp:lastModifiedBy>
  <cp:revision>563</cp:revision>
  <dcterms:created xsi:type="dcterms:W3CDTF">2018-04-12T15:48:13Z</dcterms:created>
  <dcterms:modified xsi:type="dcterms:W3CDTF">2021-08-06T08:22:30Z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0x0101007B7576D6F8EB8245B708F7A17FD81F5F</vt:lpwstr>
  </property>
</Properties>
</file>